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82" r:id="rId2"/>
    <p:sldId id="315" r:id="rId3"/>
    <p:sldId id="284" r:id="rId4"/>
    <p:sldId id="304" r:id="rId5"/>
    <p:sldId id="324" r:id="rId6"/>
    <p:sldId id="291" r:id="rId7"/>
    <p:sldId id="285" r:id="rId8"/>
    <p:sldId id="305" r:id="rId9"/>
    <p:sldId id="302" r:id="rId10"/>
    <p:sldId id="286" r:id="rId11"/>
    <p:sldId id="306" r:id="rId12"/>
    <p:sldId id="307" r:id="rId13"/>
    <p:sldId id="287" r:id="rId14"/>
    <p:sldId id="309" r:id="rId15"/>
    <p:sldId id="296" r:id="rId16"/>
    <p:sldId id="311" r:id="rId17"/>
    <p:sldId id="288" r:id="rId18"/>
    <p:sldId id="312" r:id="rId19"/>
    <p:sldId id="283" r:id="rId20"/>
    <p:sldId id="289" r:id="rId21"/>
    <p:sldId id="313" r:id="rId22"/>
    <p:sldId id="298" r:id="rId23"/>
    <p:sldId id="317" r:id="rId24"/>
    <p:sldId id="325" r:id="rId25"/>
    <p:sldId id="290" r:id="rId26"/>
    <p:sldId id="326" r:id="rId27"/>
    <p:sldId id="327" r:id="rId28"/>
    <p:sldId id="323" r:id="rId29"/>
    <p:sldId id="328" r:id="rId30"/>
    <p:sldId id="314" r:id="rId31"/>
  </p:sldIdLst>
  <p:sldSz cx="12192000" cy="6858000"/>
  <p:notesSz cx="7102475" cy="9388475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4022"/>
    <a:srgbClr val="FF0496"/>
    <a:srgbClr val="B4B5B7"/>
    <a:srgbClr val="6C6C6C"/>
    <a:srgbClr val="C72F76"/>
    <a:srgbClr val="DC0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59" autoAdjust="0"/>
    <p:restoredTop sz="95885"/>
  </p:normalViewPr>
  <p:slideViewPr>
    <p:cSldViewPr snapToGrid="0" snapToObjects="1">
      <p:cViewPr varScale="1">
        <p:scale>
          <a:sx n="116" d="100"/>
          <a:sy n="116" d="100"/>
        </p:scale>
        <p:origin x="216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PROPÓSITO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4399475741947232"/>
          <c:y val="4.205006414558981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1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1T23'!$C$3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1T23'!$C$4</c:f>
              <c:numCache>
                <c:formatCode>General</c:formatCode>
                <c:ptCount val="1"/>
                <c:pt idx="0">
                  <c:v>12738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6A-0D49-91B6-6E96A3E7958C}"/>
            </c:ext>
          </c:extLst>
        </c:ser>
        <c:ser>
          <c:idx val="1"/>
          <c:order val="1"/>
          <c:tx>
            <c:strRef>
              <c:f>'Propósito 1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1T23'!$C$3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1T23'!$C$5</c:f>
              <c:numCache>
                <c:formatCode>General</c:formatCode>
                <c:ptCount val="1"/>
                <c:pt idx="0">
                  <c:v>12728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6A-0D49-91B6-6E96A3E7958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9639221361158735E-2"/>
                  <c:y val="-2.4687854186131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E6A-0D49-91B6-6E96A3E795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1T23'!$C$3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1T23'!$C$6</c:f>
              <c:numCache>
                <c:formatCode>0.00%</c:formatCode>
                <c:ptCount val="1"/>
                <c:pt idx="0">
                  <c:v>0.99921494740147587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E6A-0D49-91B6-6E96A3E795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3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rgbClr val="C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ax val="1.8133999999999999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solidFill>
            <a:schemeClr val="bg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UAAJ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2153875549878951"/>
          <c:y val="9.926952753489683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UAAJ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UAAJ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UAAJ 1T23'!$C$4</c:f>
              <c:numCache>
                <c:formatCode>General</c:formatCode>
                <c:ptCount val="1"/>
                <c:pt idx="0">
                  <c:v>1930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0D-DF4E-BDF6-4DFCD9CF43A4}"/>
            </c:ext>
          </c:extLst>
        </c:ser>
        <c:ser>
          <c:idx val="1"/>
          <c:order val="1"/>
          <c:tx>
            <c:strRef>
              <c:f>'Componente UAAJ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80D-DF4E-BDF6-4DFCD9CF43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UAAJ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UAAJ 1T23'!$C$5</c:f>
              <c:numCache>
                <c:formatCode>General</c:formatCode>
                <c:ptCount val="1"/>
                <c:pt idx="0">
                  <c:v>1930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0D-DF4E-BDF6-4DFCD9CF4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0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1395609212204766E-2"/>
                  <c:y val="-2.8448981417358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80D-DF4E-BDF6-4DFCD9CF43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UAAJ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UAAJ 1T23'!$C$6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80D-DF4E-BDF6-4DFCD9CF4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37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49.4"/>
      </c:valAx>
      <c:valAx>
        <c:axId val="-882921200"/>
        <c:scaling>
          <c:orientation val="minMax"/>
          <c:max val="1.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baseline="0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</a:t>
            </a:r>
            <a:r>
              <a:rPr lang="es-MX" sz="1200" b="1" i="0" baseline="0">
                <a:effectLst/>
              </a:rPr>
              <a:t>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9043983929211176"/>
          <c:y val="1.710696671179956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UAAJ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UAAJ 1T23'!$C$3:$F$3</c:f>
              <c:strCache>
                <c:ptCount val="4"/>
                <c:pt idx="0">
                  <c:v>Brindar atención jurídica , asesoramiento y orientación gratuita a mujeres,  brindándolos con trato digno, calidad y calidez en la atención</c:v>
                </c:pt>
                <c:pt idx="1">
                  <c:v>Brindar atención jurídica, asesoramiento, orientación y seguimiento a mujeres gratuita, con trato diferenciado para adolescentes y niñez brindándolos con trato digno, calidad y calidez en la atención</c:v>
                </c:pt>
                <c:pt idx="2">
                  <c:v>Realización de  Brigadas Jurídicas</c:v>
                </c:pt>
                <c:pt idx="3">
                  <c:v>Brindar platicas informativas a jovenes, mujeres y niñas en cuanto a su derecho a acceder a una justicia expedita, apegada a sus derechos humanos y con perspectiva de género</c:v>
                </c:pt>
              </c:strCache>
            </c:strRef>
          </c:cat>
          <c:val>
            <c:numRef>
              <c:f>'Actividades UAAJ 1T23'!$C$4:$F$4</c:f>
              <c:numCache>
                <c:formatCode>General</c:formatCode>
                <c:ptCount val="4"/>
                <c:pt idx="0">
                  <c:v>1900</c:v>
                </c:pt>
                <c:pt idx="1">
                  <c:v>12</c:v>
                </c:pt>
                <c:pt idx="2">
                  <c:v>9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9A-9748-91C7-47C17D0824AD}"/>
            </c:ext>
          </c:extLst>
        </c:ser>
        <c:ser>
          <c:idx val="1"/>
          <c:order val="1"/>
          <c:tx>
            <c:strRef>
              <c:f>'Actividades UAAJ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3.0606561805854625E-3"/>
                  <c:y val="8.41944480722454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69A-9748-91C7-47C17D0824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UAAJ 1T23'!$C$3:$F$3</c:f>
              <c:strCache>
                <c:ptCount val="4"/>
                <c:pt idx="0">
                  <c:v>Brindar atención jurídica , asesoramiento y orientación gratuita a mujeres,  brindándolos con trato digno, calidad y calidez en la atención</c:v>
                </c:pt>
                <c:pt idx="1">
                  <c:v>Brindar atención jurídica, asesoramiento, orientación y seguimiento a mujeres gratuita, con trato diferenciado para adolescentes y niñez brindándolos con trato digno, calidad y calidez en la atención</c:v>
                </c:pt>
                <c:pt idx="2">
                  <c:v>Realización de  Brigadas Jurídicas</c:v>
                </c:pt>
                <c:pt idx="3">
                  <c:v>Brindar platicas informativas a jovenes, mujeres y niñas en cuanto a su derecho a acceder a una justicia expedita, apegada a sus derechos humanos y con perspectiva de género</c:v>
                </c:pt>
              </c:strCache>
            </c:strRef>
          </c:cat>
          <c:val>
            <c:numRef>
              <c:f>'Actividades UAAJ 1T23'!$C$5:$F$5</c:f>
              <c:numCache>
                <c:formatCode>General</c:formatCode>
                <c:ptCount val="4"/>
                <c:pt idx="0">
                  <c:v>1900</c:v>
                </c:pt>
                <c:pt idx="1">
                  <c:v>12</c:v>
                </c:pt>
                <c:pt idx="2">
                  <c:v>9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9A-9748-91C7-47C17D0824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4168044966100253E-2"/>
                  <c:y val="-2.24518528192654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69A-9748-91C7-47C17D0824A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UAAJ 1T23'!$C$3:$F$3</c:f>
              <c:strCache>
                <c:ptCount val="4"/>
                <c:pt idx="0">
                  <c:v>Brindar atención jurídica , asesoramiento y orientación gratuita a mujeres,  brindándolos con trato digno, calidad y calidez en la atención</c:v>
                </c:pt>
                <c:pt idx="1">
                  <c:v>Brindar atención jurídica, asesoramiento, orientación y seguimiento a mujeres gratuita, con trato diferenciado para adolescentes y niñez brindándolos con trato digno, calidad y calidez en la atención</c:v>
                </c:pt>
                <c:pt idx="2">
                  <c:v>Realización de  Brigadas Jurídicas</c:v>
                </c:pt>
                <c:pt idx="3">
                  <c:v>Brindar platicas informativas a jovenes, mujeres y niñas en cuanto a su derecho a acceder a una justicia expedita, apegada a sus derechos humanos y con perspectiva de género</c:v>
                </c:pt>
              </c:strCache>
            </c:strRef>
          </c:cat>
          <c:val>
            <c:numRef>
              <c:f>'Actividades UAAJ 1T23'!$C$6:$F$6</c:f>
              <c:numCache>
                <c:formatCode>0.00%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69A-9748-91C7-47C17D0824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39569839"/>
        <c:axId val="839959135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36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839959135"/>
        <c:scaling>
          <c:orientation val="minMax"/>
        </c:scaling>
        <c:delete val="0"/>
        <c:axPos val="r"/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39569839"/>
        <c:crosses val="max"/>
        <c:crossBetween val="between"/>
      </c:valAx>
      <c:catAx>
        <c:axId val="83956983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39959135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00" b="1" i="0" baseline="0">
                <a:effectLst/>
              </a:rPr>
              <a:t>META PLANEADA Y ALCANZADA A NIVEL COMPONENTE UCAP </a:t>
            </a:r>
            <a:endParaRPr lang="es-MX" sz="1000" baseline="0">
              <a:effectLst/>
            </a:endParaRPr>
          </a:p>
          <a:p>
            <a:pPr>
              <a:defRPr sz="1000"/>
            </a:pPr>
            <a:r>
              <a:rPr lang="es-MX" sz="10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</a:t>
            </a:r>
            <a:r>
              <a:rPr lang="es-MX" sz="1000" b="1" i="0" baseline="0">
                <a:effectLst/>
              </a:rPr>
              <a:t> TRIMESTRE 2025</a:t>
            </a:r>
            <a:endParaRPr lang="es-MX" sz="1000" baseline="0">
              <a:effectLst/>
            </a:endParaRPr>
          </a:p>
          <a:p>
            <a:pPr>
              <a:defRPr sz="1000"/>
            </a:pPr>
            <a:r>
              <a:rPr lang="es-MX" sz="1000" b="1" i="0" baseline="0">
                <a:effectLst/>
              </a:rPr>
              <a:t>EN UNIDADES Y PORCENTAJE DE AVANCE</a:t>
            </a:r>
            <a:endParaRPr lang="es-MX" sz="1000" baseline="0">
              <a:effectLst/>
            </a:endParaRPr>
          </a:p>
        </c:rich>
      </c:tx>
      <c:layout>
        <c:manualLayout>
          <c:xMode val="edge"/>
          <c:yMode val="edge"/>
          <c:x val="0.17862784181134175"/>
          <c:y val="4.204923868467534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UCAP 1T23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'!$C$4</c:f>
              <c:numCache>
                <c:formatCode>General</c:formatCode>
                <c:ptCount val="1"/>
                <c:pt idx="0">
                  <c:v>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3B-824A-8A3A-D8469BE82D13}"/>
            </c:ext>
          </c:extLst>
        </c:ser>
        <c:ser>
          <c:idx val="1"/>
          <c:order val="1"/>
          <c:tx>
            <c:strRef>
              <c:f>'Componente UCAP 1T23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'!$C$5</c:f>
              <c:numCache>
                <c:formatCode>General</c:formatCode>
                <c:ptCount val="1"/>
                <c:pt idx="0">
                  <c:v>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3B-824A-8A3A-D8469BE82D1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989642447729309E-2"/>
                  <c:y val="0.12336459849554549"/>
                </c:manualLayout>
              </c:layout>
              <c:tx>
                <c:rich>
                  <a:bodyPr/>
                  <a:lstStyle/>
                  <a:p>
                    <a:fld id="{54DF1204-39A8-4251-8554-E468E10F17A7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MX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B3B-824A-8A3A-D8469BE82D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B3B-824A-8A3A-D8469BE82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243.6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27.06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</a:t>
            </a:r>
            <a:r>
              <a:rPr lang="es-MX" sz="1200" b="1" i="0" baseline="0">
                <a:effectLst/>
              </a:rPr>
              <a:t>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1599984131315767"/>
          <c:y val="1.9927530577913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UCAP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UCAP 1T23'!$C$3:$I$3</c:f>
              <c:strCache>
                <c:ptCount val="7"/>
                <c:pt idx="0">
                  <c:v> Realizar talleres que fomenten la educación, el emprendimiento y el trabajo digno de las mujeres y adolescencias del Municipio de Benito Juárez</c:v>
                </c:pt>
                <c:pt idx="1">
                  <c:v>Impartir Cursos de Capacitación en Planes y Estrategias de Negocios y Educación Financiera</c:v>
                </c:pt>
                <c:pt idx="2">
                  <c:v>Canalización a instituciones, con la finalidad de otorgar becas que favorezcan la profesionalización académica y laboral a favor de las mujeres</c:v>
                </c:pt>
                <c:pt idx="3">
                  <c:v>Realización del bazar "Mujeres que Crean"</c:v>
                </c:pt>
                <c:pt idx="4">
                  <c:v>Distribución de Tarjetas Beneficios IMM “BIMM”</c:v>
                </c:pt>
                <c:pt idx="5">
                  <c:v> Distribución de Tarjetas “Beneficios Ellas Facturan”</c:v>
                </c:pt>
                <c:pt idx="6">
                  <c:v> Impartir Servicios educativos a mujeres, para concluir nivel el nivel inicial (Alfabetización) y/o Primaria y/o Secundaria y/o Preparatoria. </c:v>
                </c:pt>
              </c:strCache>
            </c:strRef>
          </c:cat>
          <c:val>
            <c:numRef>
              <c:f>'Actividades UCAP 1T23'!$C$4:$I$4</c:f>
              <c:numCache>
                <c:formatCode>0</c:formatCode>
                <c:ptCount val="7"/>
                <c:pt idx="0">
                  <c:v>30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150</c:v>
                </c:pt>
                <c:pt idx="5">
                  <c:v>50</c:v>
                </c:pt>
                <c:pt idx="6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F0C-CE46-8905-B4CA1C69B726}"/>
            </c:ext>
          </c:extLst>
        </c:ser>
        <c:ser>
          <c:idx val="1"/>
          <c:order val="1"/>
          <c:tx>
            <c:strRef>
              <c:f>'Actividades UCAP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4"/>
              <c:layout>
                <c:manualLayout>
                  <c:x val="9.160558625771832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F0C-CE46-8905-B4CA1C69B7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UCAP 1T23'!$C$3:$I$3</c:f>
              <c:strCache>
                <c:ptCount val="7"/>
                <c:pt idx="0">
                  <c:v> Realizar talleres que fomenten la educación, el emprendimiento y el trabajo digno de las mujeres y adolescencias del Municipio de Benito Juárez</c:v>
                </c:pt>
                <c:pt idx="1">
                  <c:v>Impartir Cursos de Capacitación en Planes y Estrategias de Negocios y Educación Financiera</c:v>
                </c:pt>
                <c:pt idx="2">
                  <c:v>Canalización a instituciones, con la finalidad de otorgar becas que favorezcan la profesionalización académica y laboral a favor de las mujeres</c:v>
                </c:pt>
                <c:pt idx="3">
                  <c:v>Realización del bazar "Mujeres que Crean"</c:v>
                </c:pt>
                <c:pt idx="4">
                  <c:v>Distribución de Tarjetas Beneficios IMM “BIMM”</c:v>
                </c:pt>
                <c:pt idx="5">
                  <c:v> Distribución de Tarjetas “Beneficios Ellas Facturan”</c:v>
                </c:pt>
                <c:pt idx="6">
                  <c:v> Impartir Servicios educativos a mujeres, para concluir nivel el nivel inicial (Alfabetización) y/o Primaria y/o Secundaria y/o Preparatoria. </c:v>
                </c:pt>
              </c:strCache>
            </c:strRef>
          </c:cat>
          <c:val>
            <c:numRef>
              <c:f>'Actividades UCAP 1T23'!$C$5:$I$5</c:f>
              <c:numCache>
                <c:formatCode>#,##0</c:formatCode>
                <c:ptCount val="7"/>
                <c:pt idx="0">
                  <c:v>30</c:v>
                </c:pt>
                <c:pt idx="1">
                  <c:v>3</c:v>
                </c:pt>
                <c:pt idx="2">
                  <c:v>3</c:v>
                </c:pt>
                <c:pt idx="3">
                  <c:v>3</c:v>
                </c:pt>
                <c:pt idx="4">
                  <c:v>150</c:v>
                </c:pt>
                <c:pt idx="5">
                  <c:v>50</c:v>
                </c:pt>
                <c:pt idx="6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F0C-CE46-8905-B4CA1C69B72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083005549901386E-2"/>
                  <c:y val="3.0670497897808076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F0C-CE46-8905-B4CA1C69B726}"/>
                </c:ext>
              </c:extLst>
            </c:dLbl>
            <c:dLbl>
              <c:idx val="1"/>
              <c:layout>
                <c:manualLayout>
                  <c:x val="-7.8717609563135858E-3"/>
                  <c:y val="2.7882250703754212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F0C-CE46-8905-B4CA1C69B726}"/>
                </c:ext>
              </c:extLst>
            </c:dLbl>
            <c:dLbl>
              <c:idx val="2"/>
              <c:layout>
                <c:manualLayout>
                  <c:x val="-4.2749273586935747E-2"/>
                  <c:y val="2.8311851251762752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F0C-CE46-8905-B4CA1C69B726}"/>
                </c:ext>
              </c:extLst>
            </c:dLbl>
            <c:dLbl>
              <c:idx val="3"/>
              <c:layout>
                <c:manualLayout>
                  <c:x val="-3.463574820777978E-2"/>
                  <c:y val="1.9667950134998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F0C-CE46-8905-B4CA1C69B726}"/>
                </c:ext>
              </c:extLst>
            </c:dLbl>
            <c:dLbl>
              <c:idx val="4"/>
              <c:layout>
                <c:manualLayout>
                  <c:x val="-2.9912691633991628E-2"/>
                  <c:y val="5.90038504049960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F0C-CE46-8905-B4CA1C69B726}"/>
                </c:ext>
              </c:extLst>
            </c:dLbl>
            <c:dLbl>
              <c:idx val="6"/>
              <c:layout>
                <c:manualLayout>
                  <c:x val="-3.2775781256779435E-2"/>
                  <c:y val="6.3914422071997476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CF0C-CE46-8905-B4CA1C69B7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UCAP 1T23'!$C$3:$I$3</c:f>
              <c:strCache>
                <c:ptCount val="7"/>
                <c:pt idx="0">
                  <c:v> Realizar talleres que fomenten la educación, el emprendimiento y el trabajo digno de las mujeres y adolescencias del Municipio de Benito Juárez</c:v>
                </c:pt>
                <c:pt idx="1">
                  <c:v>Impartir Cursos de Capacitación en Planes y Estrategias de Negocios y Educación Financiera</c:v>
                </c:pt>
                <c:pt idx="2">
                  <c:v>Canalización a instituciones, con la finalidad de otorgar becas que favorezcan la profesionalización académica y laboral a favor de las mujeres</c:v>
                </c:pt>
                <c:pt idx="3">
                  <c:v>Realización del bazar "Mujeres que Crean"</c:v>
                </c:pt>
                <c:pt idx="4">
                  <c:v>Distribución de Tarjetas Beneficios IMM “BIMM”</c:v>
                </c:pt>
                <c:pt idx="5">
                  <c:v> Distribución de Tarjetas “Beneficios Ellas Facturan”</c:v>
                </c:pt>
                <c:pt idx="6">
                  <c:v> Impartir Servicios educativos a mujeres, para concluir nivel el nivel inicial (Alfabetización) y/o Primaria y/o Secundaria y/o Preparatoria. </c:v>
                </c:pt>
              </c:strCache>
            </c:strRef>
          </c:cat>
          <c:val>
            <c:numRef>
              <c:f>'Actividades UCAP 1T23'!$C$6:$I$6</c:f>
              <c:numCache>
                <c:formatCode>0.00%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CF0C-CE46-8905-B4CA1C69B7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6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000" b="0" i="0" baseline="0">
                    <a:effectLst/>
                  </a:rPr>
                  <a:t>Porcentaje de Avance</a:t>
                </a:r>
                <a:endParaRPr lang="es-MX" sz="1000" baseline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00" b="1" i="0" baseline="0">
                <a:effectLst/>
              </a:rPr>
              <a:t>META PLANEADA Y ALCANZADA A NIVEL COMPONENTE CMII </a:t>
            </a:r>
            <a:endParaRPr lang="es-MX" sz="1000" baseline="0">
              <a:effectLst/>
            </a:endParaRPr>
          </a:p>
          <a:p>
            <a:pPr>
              <a:defRPr sz="1000"/>
            </a:pPr>
            <a:r>
              <a:rPr lang="es-MX" sz="10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</a:t>
            </a:r>
            <a:r>
              <a:rPr lang="es-MX" sz="1000" b="1" i="0" baseline="0">
                <a:effectLst/>
              </a:rPr>
              <a:t> TRIMESTRE 2025</a:t>
            </a:r>
            <a:endParaRPr lang="es-MX" sz="1000" baseline="0">
              <a:effectLst/>
            </a:endParaRPr>
          </a:p>
          <a:p>
            <a:pPr>
              <a:defRPr sz="1000"/>
            </a:pPr>
            <a:r>
              <a:rPr lang="es-MX" sz="1000" b="1" i="0" baseline="0">
                <a:effectLst/>
              </a:rPr>
              <a:t>EN UNIDADES Y PORCENTAJE DE AVANCE</a:t>
            </a:r>
            <a:endParaRPr lang="es-MX" sz="1000" baseline="0">
              <a:effectLst/>
            </a:endParaRPr>
          </a:p>
        </c:rich>
      </c:tx>
      <c:layout>
        <c:manualLayout>
          <c:xMode val="edge"/>
          <c:yMode val="edge"/>
          <c:x val="0.18395600864086015"/>
          <c:y val="4.205053014655320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CMII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CMII 1T23'!$C$3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CMII 1T23'!$C$4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9B-D84E-B314-20AEBC85566E}"/>
            </c:ext>
          </c:extLst>
        </c:ser>
        <c:ser>
          <c:idx val="1"/>
          <c:order val="1"/>
          <c:tx>
            <c:strRef>
              <c:f>'Componente CMII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CMII 1T23'!$C$3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CMII 1T23'!$C$5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D9B-D84E-B314-20AEBC85566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4594433146689926E-2"/>
                  <c:y val="-0.122688133119058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9B-D84E-B314-20AEBC85566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CMII 1T23'!$C$3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CMII 1T23'!$C$6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D9B-D84E-B314-20AEBC8556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2"/>
      </c:valAx>
      <c:valAx>
        <c:axId val="-882921200"/>
        <c:scaling>
          <c:orientation val="minMax"/>
          <c:max val="1.25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00" b="1" i="0" baseline="0">
                <a:effectLst/>
              </a:rPr>
              <a:t>META PLANEADA Y ALCANZADA A NIVEL COMPONENTE Coordinación Especializada de Refugios y Atención a la Violencia de Género y casos emergentes</a:t>
            </a:r>
          </a:p>
          <a:p>
            <a:pPr>
              <a:defRPr sz="1000"/>
            </a:pPr>
            <a:r>
              <a:rPr lang="es-MX" sz="10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</a:t>
            </a:r>
            <a:r>
              <a:rPr lang="es-MX" sz="1000" b="1" i="0" baseline="0">
                <a:effectLst/>
              </a:rPr>
              <a:t> TRIMESTRE 2025</a:t>
            </a:r>
            <a:endParaRPr lang="es-MX" sz="1000" baseline="0">
              <a:effectLst/>
            </a:endParaRPr>
          </a:p>
          <a:p>
            <a:pPr>
              <a:defRPr sz="1000"/>
            </a:pPr>
            <a:r>
              <a:rPr lang="es-MX" sz="1000" b="1" i="0" baseline="0">
                <a:effectLst/>
              </a:rPr>
              <a:t>EN UNIDADES Y PORCENTAJE DE AVANCE</a:t>
            </a:r>
            <a:endParaRPr lang="es-MX" sz="1000" baseline="0">
              <a:effectLst/>
            </a:endParaRPr>
          </a:p>
        </c:rich>
      </c:tx>
      <c:layout>
        <c:manualLayout>
          <c:xMode val="edge"/>
          <c:yMode val="edge"/>
          <c:x val="0.14969383130375188"/>
          <c:y val="1.992047491332162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UCAP 1T23  (2)'!$B$4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(2)'!$C$3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 (2)'!$C$4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EA-F747-A0A8-19EF43D82406}"/>
            </c:ext>
          </c:extLst>
        </c:ser>
        <c:ser>
          <c:idx val="1"/>
          <c:order val="1"/>
          <c:tx>
            <c:strRef>
              <c:f>'Componente UCAP 1T23  (2)'!$B$5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(2)'!$C$3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 (2)'!$C$5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EA-F747-A0A8-19EF43D8240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989642447729309E-2"/>
                  <c:y val="0.12336459849554549"/>
                </c:manualLayout>
              </c:layout>
              <c:tx>
                <c:rich>
                  <a:bodyPr/>
                  <a:lstStyle/>
                  <a:p>
                    <a:fld id="{54DF1204-39A8-4251-8554-E468E10F17A7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MX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0EA-F747-A0A8-19EF43D824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(2)'!$C$3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 (2)'!$C$6</c:f>
              <c:numCache>
                <c:formatCode>0.00%</c:formatCode>
                <c:ptCount val="1"/>
                <c:pt idx="0">
                  <c:v>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0EA-F747-A0A8-19EF43D824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0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</a:t>
            </a:r>
            <a:r>
              <a:rPr lang="es-MX" sz="1200" b="1" i="0" baseline="0">
                <a:effectLst/>
              </a:rPr>
              <a:t>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1599984131315767"/>
          <c:y val="1.9927530577913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UCAP 1T23 (3)'!$B$4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UCAP 1T23 (3)'!$C$3:$F$3</c:f>
              <c:strCache>
                <c:ptCount val="4"/>
                <c:pt idx="0">
                  <c:v>Coordinar servicios de contención psicológica en crisis y atención jurídica, brindándolos con trato digno, calidad y calidez en la atención.</c:v>
                </c:pt>
                <c:pt idx="1">
                  <c:v>Coordinar y en su caso canalizar a las dependencias gubernamentales para cumplir con las necesidades y demandas de las mujeres en situación de violencia de género y casos emergentes, con el fin de otorgarles atención integral, duradera y efectiva en todos </c:v>
                </c:pt>
                <c:pt idx="2">
                  <c:v>Coordinar y en su caso canalizar a las mujeres en situación de violencia emergentes con sus redes de apoyo dentro de la republica Mexicana, con el fin de otorgarles atención integral, duradera y efectiva en todos los ámbitos de su vida.</c:v>
                </c:pt>
                <c:pt idx="3">
                  <c:v>Servicios de atención en la Casa de Asistencia Temporal para Mujeres “Christine de Pizán”  (CAT)</c:v>
                </c:pt>
              </c:strCache>
            </c:strRef>
          </c:cat>
          <c:val>
            <c:numRef>
              <c:f>'Actividades UCAP 1T23 (3)'!$C$4:$F$4</c:f>
              <c:numCache>
                <c:formatCode>0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331-F549-A36D-F1A5C386853D}"/>
            </c:ext>
          </c:extLst>
        </c:ser>
        <c:ser>
          <c:idx val="1"/>
          <c:order val="1"/>
          <c:tx>
            <c:strRef>
              <c:f>'Actividades UCAP 1T23 (3)'!$B$5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UCAP 1T23 (3)'!$C$3:$F$3</c:f>
              <c:strCache>
                <c:ptCount val="4"/>
                <c:pt idx="0">
                  <c:v>Coordinar servicios de contención psicológica en crisis y atención jurídica, brindándolos con trato digno, calidad y calidez en la atención.</c:v>
                </c:pt>
                <c:pt idx="1">
                  <c:v>Coordinar y en su caso canalizar a las dependencias gubernamentales para cumplir con las necesidades y demandas de las mujeres en situación de violencia de género y casos emergentes, con el fin de otorgarles atención integral, duradera y efectiva en todos </c:v>
                </c:pt>
                <c:pt idx="2">
                  <c:v>Coordinar y en su caso canalizar a las mujeres en situación de violencia emergentes con sus redes de apoyo dentro de la republica Mexicana, con el fin de otorgarles atención integral, duradera y efectiva en todos los ámbitos de su vida.</c:v>
                </c:pt>
                <c:pt idx="3">
                  <c:v>Servicios de atención en la Casa de Asistencia Temporal para Mujeres “Christine de Pizán”  (CAT)</c:v>
                </c:pt>
              </c:strCache>
            </c:strRef>
          </c:cat>
          <c:val>
            <c:numRef>
              <c:f>'Actividades UCAP 1T23 (3)'!$C$5:$F$5</c:f>
              <c:numCache>
                <c:formatCode>#,##0</c:formatCode>
                <c:ptCount val="4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331-F549-A36D-F1A5C386853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8.1022100841870344E-3"/>
                  <c:y val="-5.4250043926008011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331-F549-A36D-F1A5C386853D}"/>
                </c:ext>
              </c:extLst>
            </c:dLbl>
            <c:dLbl>
              <c:idx val="1"/>
              <c:layout>
                <c:manualLayout>
                  <c:x val="-9.8670341011726972E-3"/>
                  <c:y val="-5.9629172477825579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331-F549-A36D-F1A5C386853D}"/>
                </c:ext>
              </c:extLst>
            </c:dLbl>
            <c:dLbl>
              <c:idx val="2"/>
              <c:layout>
                <c:manualLayout>
                  <c:x val="-4.2959659170845335E-2"/>
                  <c:y val="-6.2118605041435043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331-F549-A36D-F1A5C386853D}"/>
                </c:ext>
              </c:extLst>
            </c:dLbl>
            <c:dLbl>
              <c:idx val="3"/>
              <c:layout>
                <c:manualLayout>
                  <c:x val="-6.6545079411060498E-2"/>
                  <c:y val="-4.88519267214751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331-F549-A36D-F1A5C38685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UCAP 1T23 (3)'!$C$3:$F$3</c:f>
              <c:strCache>
                <c:ptCount val="4"/>
                <c:pt idx="0">
                  <c:v>Coordinar servicios de contención psicológica en crisis y atención jurídica, brindándolos con trato digno, calidad y calidez en la atención.</c:v>
                </c:pt>
                <c:pt idx="1">
                  <c:v>Coordinar y en su caso canalizar a las dependencias gubernamentales para cumplir con las necesidades y demandas de las mujeres en situación de violencia de género y casos emergentes, con el fin de otorgarles atención integral, duradera y efectiva en todos </c:v>
                </c:pt>
                <c:pt idx="2">
                  <c:v>Coordinar y en su caso canalizar a las mujeres en situación de violencia emergentes con sus redes de apoyo dentro de la republica Mexicana, con el fin de otorgarles atención integral, duradera y efectiva en todos los ámbitos de su vida.</c:v>
                </c:pt>
                <c:pt idx="3">
                  <c:v>Servicios de atención en la Casa de Asistencia Temporal para Mujeres “Christine de Pizán”  (CAT)</c:v>
                </c:pt>
              </c:strCache>
            </c:strRef>
          </c:cat>
          <c:val>
            <c:numRef>
              <c:f>'Actividades UCAP 1T23 (3)'!$C$6:$F$6</c:f>
              <c:numCache>
                <c:formatCode>0.00%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8331-F549-A36D-F1A5C38685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6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000" b="0" i="0" baseline="0">
                    <a:effectLst/>
                  </a:rPr>
                  <a:t>Porcentaje de Avance</a:t>
                </a:r>
                <a:endParaRPr lang="es-MX" sz="1000" baseline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00" b="1" i="0" baseline="0">
                <a:effectLst/>
              </a:rPr>
              <a:t>META PLANEADA Y ALCANZADA A NIVEL COMPONENTE Unidad de Seguimiento, Prevención y Atención a Victimas Indirectas de la Violencia Contra la Mujer</a:t>
            </a:r>
          </a:p>
          <a:p>
            <a:pPr>
              <a:defRPr sz="1000"/>
            </a:pPr>
            <a:r>
              <a:rPr lang="es-MX" sz="10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</a:t>
            </a:r>
            <a:r>
              <a:rPr lang="es-MX" sz="1000" b="1" i="0" baseline="0">
                <a:effectLst/>
              </a:rPr>
              <a:t> TRIMESTRE 2024</a:t>
            </a:r>
            <a:endParaRPr lang="es-MX" sz="1000" baseline="0">
              <a:effectLst/>
            </a:endParaRPr>
          </a:p>
          <a:p>
            <a:pPr>
              <a:defRPr sz="1000"/>
            </a:pPr>
            <a:r>
              <a:rPr lang="es-MX" sz="1000" b="1" i="0" baseline="0">
                <a:effectLst/>
              </a:rPr>
              <a:t>EN UNIDADES Y PORCENTAJE DE AVANCE</a:t>
            </a:r>
            <a:endParaRPr lang="es-MX" sz="1000" baseline="0">
              <a:effectLst/>
            </a:endParaRPr>
          </a:p>
        </c:rich>
      </c:tx>
      <c:layout>
        <c:manualLayout>
          <c:xMode val="edge"/>
          <c:yMode val="edge"/>
          <c:x val="9.3263503857439617E-2"/>
          <c:y val="4.205024179479104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UCAP 1T23  (3)'!$B$4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(3)'!$C$3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UCAP 1T23  (3)'!$C$4</c:f>
              <c:numCache>
                <c:formatCode>General</c:formatCode>
                <c:ptCount val="1"/>
                <c:pt idx="0">
                  <c:v>5015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F2-7D4C-8A50-7CF2C788A15A}"/>
            </c:ext>
          </c:extLst>
        </c:ser>
        <c:ser>
          <c:idx val="1"/>
          <c:order val="1"/>
          <c:tx>
            <c:strRef>
              <c:f>'Componente UCAP 1T23  (3)'!$B$5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(3)'!$C$3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UCAP 1T23  (3)'!$C$5</c:f>
              <c:numCache>
                <c:formatCode>General</c:formatCode>
                <c:ptCount val="1"/>
                <c:pt idx="0">
                  <c:v>5013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F2-7D4C-8A50-7CF2C788A15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989642447729309E-2"/>
                  <c:y val="0.12336459849554549"/>
                </c:manualLayout>
              </c:layout>
              <c:tx>
                <c:rich>
                  <a:bodyPr/>
                  <a:lstStyle/>
                  <a:p>
                    <a:fld id="{54DF1204-39A8-4251-8554-E468E10F17A7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MX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1F2-7D4C-8A50-7CF2C788A1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(3)'!$C$3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UCAP 1T23  (3)'!$C$6</c:f>
              <c:numCache>
                <c:formatCode>0.00%</c:formatCode>
                <c:ptCount val="1"/>
                <c:pt idx="0">
                  <c:v>0.99960119641076772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1F2-7D4C-8A50-7CF2C788A1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0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PRIMER</a:t>
            </a:r>
            <a:r>
              <a:rPr lang="es-MX" sz="1200" b="1" i="0" baseline="0">
                <a:effectLst/>
              </a:rPr>
              <a:t>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31599984131315767"/>
          <c:y val="1.9927530577913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UCAP 1T23 (4)'!$B$4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UCAP 1T23 (4)'!$C$3:$F$3</c:f>
              <c:strCache>
                <c:ptCount val="4"/>
                <c:pt idx="0">
                  <c:v>Servicios de seguimiento y acompañamiento a víctimas indirectas de feminicidios</c:v>
                </c:pt>
                <c:pt idx="1">
                  <c:v>Brindar seguimiento a la atención inicial, durante y posterior al cierre del servicio de atención jurídica a mujeres, adolescentes y niñas.</c:v>
                </c:pt>
                <c:pt idx="2">
                  <c:v>Brindar seguimiento a la atención inicial, durante y posterior al cierre del servicio de atención médica a mujeres, adolescentes y niñas.</c:v>
                </c:pt>
                <c:pt idx="3">
                  <c:v>Brindar seguimiento a la atención inicial, durante y posterior al cierre del servicio de atención psicológica a mujeres, adolescentes y niñas.</c:v>
                </c:pt>
              </c:strCache>
            </c:strRef>
          </c:cat>
          <c:val>
            <c:numRef>
              <c:f>'Actividades UCAP 1T23 (4)'!$C$4:$F$4</c:f>
              <c:numCache>
                <c:formatCode>0</c:formatCode>
                <c:ptCount val="4"/>
                <c:pt idx="0">
                  <c:v>2</c:v>
                </c:pt>
                <c:pt idx="1">
                  <c:v>1900</c:v>
                </c:pt>
                <c:pt idx="2">
                  <c:v>1213</c:v>
                </c:pt>
                <c:pt idx="3">
                  <c:v>1900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B4-AB46-99B3-D06793980729}"/>
            </c:ext>
          </c:extLst>
        </c:ser>
        <c:ser>
          <c:idx val="1"/>
          <c:order val="1"/>
          <c:tx>
            <c:strRef>
              <c:f>'Actividades UCAP 1T23 (4)'!$B$5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UCAP 1T23 (4)'!$C$3:$F$3</c:f>
              <c:strCache>
                <c:ptCount val="4"/>
                <c:pt idx="0">
                  <c:v>Servicios de seguimiento y acompañamiento a víctimas indirectas de feminicidios</c:v>
                </c:pt>
                <c:pt idx="1">
                  <c:v>Brindar seguimiento a la atención inicial, durante y posterior al cierre del servicio de atención jurídica a mujeres, adolescentes y niñas.</c:v>
                </c:pt>
                <c:pt idx="2">
                  <c:v>Brindar seguimiento a la atención inicial, durante y posterior al cierre del servicio de atención médica a mujeres, adolescentes y niñas.</c:v>
                </c:pt>
                <c:pt idx="3">
                  <c:v>Brindar seguimiento a la atención inicial, durante y posterior al cierre del servicio de atención psicológica a mujeres, adolescentes y niñas.</c:v>
                </c:pt>
              </c:strCache>
            </c:strRef>
          </c:cat>
          <c:val>
            <c:numRef>
              <c:f>'Actividades UCAP 1T23 (4)'!$C$5:$F$5</c:f>
              <c:numCache>
                <c:formatCode>#,##0</c:formatCode>
                <c:ptCount val="4"/>
                <c:pt idx="0">
                  <c:v>0</c:v>
                </c:pt>
                <c:pt idx="1">
                  <c:v>1900</c:v>
                </c:pt>
                <c:pt idx="2">
                  <c:v>1213</c:v>
                </c:pt>
                <c:pt idx="3">
                  <c:v>1900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B4-AB46-99B3-D0679398072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1.083005549901386E-2"/>
                  <c:y val="-0.11824398169575351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DB4-AB46-99B3-D06793980729}"/>
                </c:ext>
              </c:extLst>
            </c:dLbl>
            <c:dLbl>
              <c:idx val="1"/>
              <c:layout>
                <c:manualLayout>
                  <c:x val="-1.2594817530101795E-2"/>
                  <c:y val="-0.10136427875480858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DB4-AB46-99B3-D06793980729}"/>
                </c:ext>
              </c:extLst>
            </c:dLbl>
            <c:dLbl>
              <c:idx val="2"/>
              <c:layout>
                <c:manualLayout>
                  <c:x val="-4.4323592597321618E-2"/>
                  <c:y val="-0.11498317273017697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DB4-AB46-99B3-D06793980729}"/>
                </c:ext>
              </c:extLst>
            </c:dLbl>
            <c:dLbl>
              <c:idx val="3"/>
              <c:layout>
                <c:manualLayout>
                  <c:x val="-3.463574820777978E-2"/>
                  <c:y val="1.96679501349986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DB4-AB46-99B3-D067939807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UCAP 1T23 (4)'!$C$3:$F$3</c:f>
              <c:strCache>
                <c:ptCount val="4"/>
                <c:pt idx="0">
                  <c:v>Servicios de seguimiento y acompañamiento a víctimas indirectas de feminicidios</c:v>
                </c:pt>
                <c:pt idx="1">
                  <c:v>Brindar seguimiento a la atención inicial, durante y posterior al cierre del servicio de atención jurídica a mujeres, adolescentes y niñas.</c:v>
                </c:pt>
                <c:pt idx="2">
                  <c:v>Brindar seguimiento a la atención inicial, durante y posterior al cierre del servicio de atención médica a mujeres, adolescentes y niñas.</c:v>
                </c:pt>
                <c:pt idx="3">
                  <c:v>Brindar seguimiento a la atención inicial, durante y posterior al cierre del servicio de atención psicológica a mujeres, adolescentes y niñas.</c:v>
                </c:pt>
              </c:strCache>
            </c:strRef>
          </c:cat>
          <c:val>
            <c:numRef>
              <c:f>'Actividades UCAP 1T23 (4)'!$C$6:$F$6</c:f>
              <c:numCache>
                <c:formatCode>0.00%</c:formatCode>
                <c:ptCount val="4"/>
                <c:pt idx="0">
                  <c:v>0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DB4-AB46-99B3-D067939807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  <c:max val="6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000" b="0" i="0" baseline="0">
                    <a:effectLst/>
                  </a:rPr>
                  <a:t>Porcentaje de Avance</a:t>
                </a:r>
                <a:endParaRPr lang="es-MX" sz="1000" baseline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COMPONENTE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9196345768894815"/>
          <c:y val="4.205135541829934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 Direccion general 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Direccion general 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Direccion general  1T23'!$C$4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2C6-6543-A580-E24B33E555A6}"/>
            </c:ext>
          </c:extLst>
        </c:ser>
        <c:ser>
          <c:idx val="1"/>
          <c:order val="1"/>
          <c:tx>
            <c:strRef>
              <c:f>'C Direccion general 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2C6-6543-A580-E24B33E555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Direccion general 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Direccion general  1T23'!$C$5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2C6-6543-A580-E24B33E555A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4594335613257373E-2"/>
                  <c:y val="-6.191940948452256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2C6-6543-A580-E24B33E555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Direccion general 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Direccion general  1T23'!$C$6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2C6-6543-A580-E24B33E555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6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2"/>
      </c:valAx>
      <c:valAx>
        <c:axId val="-882921200"/>
        <c:scaling>
          <c:orientation val="minMax"/>
          <c:max val="1.3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6102553135502427"/>
          <c:y val="1.490045469030194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DG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DG 1T23'!$C$3:$E$3</c:f>
              <c:strCache>
                <c:ptCount val="3"/>
                <c:pt idx="0">
                  <c:v>Realizar reuniones Ordinarias …</c:v>
                </c:pt>
                <c:pt idx="1">
                  <c:v>reuniones  con  Coordinadores</c:v>
                </c:pt>
                <c:pt idx="2">
                  <c:v>Presentación de Informes de actividades</c:v>
                </c:pt>
              </c:strCache>
            </c:strRef>
          </c:cat>
          <c:val>
            <c:numRef>
              <c:f>'Actividades DG 1T23'!$C$4:$E$4</c:f>
              <c:numCache>
                <c:formatCode>General</c:formatCode>
                <c:ptCount val="3"/>
                <c:pt idx="0">
                  <c:v>6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AF-EE4D-82B6-F1627DE30A87}"/>
            </c:ext>
          </c:extLst>
        </c:ser>
        <c:ser>
          <c:idx val="1"/>
          <c:order val="1"/>
          <c:tx>
            <c:strRef>
              <c:f>'Actividades DG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DG 1T23'!$C$3:$E$3</c:f>
              <c:strCache>
                <c:ptCount val="3"/>
                <c:pt idx="0">
                  <c:v>Realizar reuniones Ordinarias …</c:v>
                </c:pt>
                <c:pt idx="1">
                  <c:v>reuniones  con  Coordinadores</c:v>
                </c:pt>
                <c:pt idx="2">
                  <c:v>Presentación de Informes de actividades</c:v>
                </c:pt>
              </c:strCache>
            </c:strRef>
          </c:cat>
          <c:val>
            <c:numRef>
              <c:f>'Actividades DG 1T23'!$C$5:$E$5</c:f>
              <c:numCache>
                <c:formatCode>General</c:formatCode>
                <c:ptCount val="3"/>
                <c:pt idx="0">
                  <c:v>6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AF-EE4D-82B6-F1627DE30A8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4648562920698491E-2"/>
                  <c:y val="-0.108671814290042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DAF-EE4D-82B6-F1627DE30A87}"/>
                </c:ext>
              </c:extLst>
            </c:dLbl>
            <c:dLbl>
              <c:idx val="1"/>
              <c:layout>
                <c:manualLayout>
                  <c:x val="-7.1982542816387843E-2"/>
                  <c:y val="5.63483481503924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DAF-EE4D-82B6-F1627DE30A87}"/>
                </c:ext>
              </c:extLst>
            </c:dLbl>
            <c:dLbl>
              <c:idx val="2"/>
              <c:layout>
                <c:manualLayout>
                  <c:x val="-7.198254281638794E-2"/>
                  <c:y val="-4.82985841289077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DAF-EE4D-82B6-F1627DE30A8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DG 1T23'!$C$3:$E$3</c:f>
              <c:strCache>
                <c:ptCount val="3"/>
                <c:pt idx="0">
                  <c:v>Realizar reuniones Ordinarias …</c:v>
                </c:pt>
                <c:pt idx="1">
                  <c:v>reuniones  con  Coordinadores</c:v>
                </c:pt>
                <c:pt idx="2">
                  <c:v>Presentación de Informes de actividades</c:v>
                </c:pt>
              </c:strCache>
            </c:strRef>
          </c:cat>
          <c:val>
            <c:numRef>
              <c:f>'Actividades DG 1T23'!$C$6:$E$6</c:f>
              <c:numCache>
                <c:formatCode>0.00%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DAF-EE4D-82B6-F1627DE30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baseline="0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000" b="0" i="0" baseline="0">
                    <a:effectLst/>
                  </a:rPr>
                  <a:t>Porcentaje de Avance</a:t>
                </a:r>
                <a:endParaRPr lang="es-MX" sz="1000" baseline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baseline="0">
                <a:effectLst/>
              </a:rPr>
              <a:t>META PLANEADA Y ALCANZADA A NIVEL COMPONENTE CAGR </a:t>
            </a:r>
            <a:endParaRPr lang="es-MX" sz="1100">
              <a:effectLst/>
            </a:endParaRPr>
          </a:p>
          <a:p>
            <a:pPr>
              <a:defRPr/>
            </a:pPr>
            <a:r>
              <a:rPr lang="es-MX" sz="1100" b="1" i="0" baseline="0">
                <a:effectLst/>
              </a:rPr>
              <a:t>PRIMER TRIMESTRE 2025</a:t>
            </a:r>
            <a:endParaRPr lang="es-MX" sz="1100">
              <a:effectLst/>
            </a:endParaRPr>
          </a:p>
          <a:p>
            <a:pPr>
              <a:defRPr/>
            </a:pPr>
            <a:r>
              <a:rPr lang="es-MX" sz="1100" b="1" i="0" baseline="0">
                <a:effectLst/>
              </a:rPr>
              <a:t>EN UNIDADES Y PORCENTAJE DE AVANCE</a:t>
            </a:r>
            <a:endParaRPr lang="es-MX" sz="1100">
              <a:effectLst/>
            </a:endParaRP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 CAGR 1T23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CAGR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CAGR 1T23 '!$C$4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6A-2D4B-A5FB-A7856B484CFE}"/>
            </c:ext>
          </c:extLst>
        </c:ser>
        <c:ser>
          <c:idx val="1"/>
          <c:order val="1"/>
          <c:tx>
            <c:strRef>
              <c:f>'C CAGR 1T23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CAGR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CAGR 1T23 '!$C$5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6A-2D4B-A5FB-A7856B484C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2529353820608952"/>
                  <c:y val="-0.330629197709891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B6A-2D4B-A5FB-A7856B484C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CAGR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CAGR 1T23 '!$C$6</c:f>
              <c:numCache>
                <c:formatCode>0.00%</c:formatCode>
                <c:ptCount val="1"/>
                <c:pt idx="0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B6A-2D4B-A5FB-A7856B484C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6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5028820313146168"/>
          <c:y val="1.18778388094969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CAGR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CAGR 1T23'!$C$3:$I$3</c:f>
              <c:strCache>
                <c:ptCount val="7"/>
                <c:pt idx="0">
                  <c:v>Carga del Avance de Gestión Financiera y Presupuestal.</c:v>
                </c:pt>
                <c:pt idx="1">
                  <c:v>Realización de mantenimiento de los equipos de cómputo, líneas telefónicas y la red informática de voz y datos.</c:v>
                </c:pt>
                <c:pt idx="2">
                  <c:v>Implementación de un programa de sustitución de mobiliario, equipo de oficina y parque vehicular obsoleto</c:v>
                </c:pt>
                <c:pt idx="3">
                  <c:v> Incrementar el personal para brindar atención médica, psicologica y jurídica de primer nivel, orientación y consultas a mujeres</c:v>
                </c:pt>
                <c:pt idx="4">
                  <c:v>limentación del Sistema de Evaluaciones de la Armonización Contable (SEVAC)</c:v>
                </c:pt>
                <c:pt idx="5">
                  <c:v> Carga de Información al Sistema Nacional de Transparencia</c:v>
                </c:pt>
                <c:pt idx="6">
                  <c:v>Publicación de Estados Financieros y Presupuestales</c:v>
                </c:pt>
              </c:strCache>
            </c:strRef>
          </c:cat>
          <c:val>
            <c:numRef>
              <c:f>'Actividades CAGR 1T23'!$C$4:$I$4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14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D75-3B4A-8C34-7F9EC12F4DD2}"/>
            </c:ext>
          </c:extLst>
        </c:ser>
        <c:ser>
          <c:idx val="1"/>
          <c:order val="1"/>
          <c:tx>
            <c:strRef>
              <c:f>'Actividades CAGR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CAGR 1T23'!$C$3:$I$3</c:f>
              <c:strCache>
                <c:ptCount val="7"/>
                <c:pt idx="0">
                  <c:v>Carga del Avance de Gestión Financiera y Presupuestal.</c:v>
                </c:pt>
                <c:pt idx="1">
                  <c:v>Realización de mantenimiento de los equipos de cómputo, líneas telefónicas y la red informática de voz y datos.</c:v>
                </c:pt>
                <c:pt idx="2">
                  <c:v>Implementación de un programa de sustitución de mobiliario, equipo de oficina y parque vehicular obsoleto</c:v>
                </c:pt>
                <c:pt idx="3">
                  <c:v> Incrementar el personal para brindar atención médica, psicologica y jurídica de primer nivel, orientación y consultas a mujeres</c:v>
                </c:pt>
                <c:pt idx="4">
                  <c:v>limentación del Sistema de Evaluaciones de la Armonización Contable (SEVAC)</c:v>
                </c:pt>
                <c:pt idx="5">
                  <c:v> Carga de Información al Sistema Nacional de Transparencia</c:v>
                </c:pt>
                <c:pt idx="6">
                  <c:v>Publicación de Estados Financieros y Presupuestales</c:v>
                </c:pt>
              </c:strCache>
            </c:strRef>
          </c:cat>
          <c:val>
            <c:numRef>
              <c:f>'Actividades CAGR 1T23'!$C$5:$I$5</c:f>
              <c:numCache>
                <c:formatCode>General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8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D75-3B4A-8C34-7F9EC12F4DD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1328165311754379E-2"/>
                  <c:y val="-9.25722862470732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D75-3B4A-8C34-7F9EC12F4DD2}"/>
                </c:ext>
              </c:extLst>
            </c:dLbl>
            <c:dLbl>
              <c:idx val="1"/>
              <c:layout>
                <c:manualLayout>
                  <c:x val="-6.6650516599232434E-2"/>
                  <c:y val="4.82985841289077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D75-3B4A-8C34-7F9EC12F4DD2}"/>
                </c:ext>
              </c:extLst>
            </c:dLbl>
            <c:dLbl>
              <c:idx val="4"/>
              <c:layout>
                <c:manualLayout>
                  <c:x val="-5.760522819608164E-3"/>
                  <c:y val="3.8334510238900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D75-3B4A-8C34-7F9EC12F4DD2}"/>
                </c:ext>
              </c:extLst>
            </c:dLbl>
            <c:dLbl>
              <c:idx val="5"/>
              <c:layout>
                <c:manualLayout>
                  <c:x val="-2.4962265551635075E-2"/>
                  <c:y val="4.05894814294244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D75-3B4A-8C34-7F9EC12F4DD2}"/>
                </c:ext>
              </c:extLst>
            </c:dLbl>
            <c:dLbl>
              <c:idx val="6"/>
              <c:layout>
                <c:manualLayout>
                  <c:x val="-5.0432092129659239E-2"/>
                  <c:y val="3.4165299331445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D75-3B4A-8C34-7F9EC12F4D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CAGR 1T23'!$C$3:$I$3</c:f>
              <c:strCache>
                <c:ptCount val="7"/>
                <c:pt idx="0">
                  <c:v>Carga del Avance de Gestión Financiera y Presupuestal.</c:v>
                </c:pt>
                <c:pt idx="1">
                  <c:v>Realización de mantenimiento de los equipos de cómputo, líneas telefónicas y la red informática de voz y datos.</c:v>
                </c:pt>
                <c:pt idx="2">
                  <c:v>Implementación de un programa de sustitución de mobiliario, equipo de oficina y parque vehicular obsoleto</c:v>
                </c:pt>
                <c:pt idx="3">
                  <c:v> Incrementar el personal para brindar atención médica, psicologica y jurídica de primer nivel, orientación y consultas a mujeres</c:v>
                </c:pt>
                <c:pt idx="4">
                  <c:v>limentación del Sistema de Evaluaciones de la Armonización Contable (SEVAC)</c:v>
                </c:pt>
                <c:pt idx="5">
                  <c:v> Carga de Información al Sistema Nacional de Transparencia</c:v>
                </c:pt>
                <c:pt idx="6">
                  <c:v>Publicación de Estados Financieros y Presupuestales</c:v>
                </c:pt>
              </c:strCache>
            </c:strRef>
          </c:cat>
          <c:val>
            <c:numRef>
              <c:f>'Actividades CAGR 1T23'!$C$6:$I$6</c:f>
              <c:numCache>
                <c:formatCode>0.00%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0.5714285714285714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D75-3B4A-8C34-7F9EC12F4D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000" b="0" i="0" baseline="0">
                    <a:effectLst/>
                  </a:rPr>
                  <a:t>Porcentaje de Avance</a:t>
                </a:r>
                <a:endParaRPr lang="es-MX" sz="1000" baseline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baseline="0">
                <a:effectLst/>
              </a:rPr>
              <a:t>META PLANEADA Y ALCANZADA A NIVEL COMPONENTE CIPG </a:t>
            </a:r>
            <a:endParaRPr lang="es-MX" sz="1100" baseline="0">
              <a:effectLst/>
            </a:endParaRPr>
          </a:p>
          <a:p>
            <a:pPr>
              <a:defRPr sz="1100"/>
            </a:pPr>
            <a:r>
              <a:rPr lang="es-MX" sz="1100" b="1" i="0" baseline="0">
                <a:effectLst/>
              </a:rPr>
              <a:t>PRIMER TRIMESTRE 2025</a:t>
            </a:r>
            <a:endParaRPr lang="es-MX" sz="1100" baseline="0">
              <a:effectLst/>
            </a:endParaRPr>
          </a:p>
          <a:p>
            <a:pPr>
              <a:defRPr sz="1100"/>
            </a:pPr>
            <a:r>
              <a:rPr lang="es-MX" sz="1100" b="1" i="0" baseline="0">
                <a:effectLst/>
              </a:rPr>
              <a:t>EN UNIDADES Y PORCENTAJE DE AVANCE</a:t>
            </a:r>
            <a:endParaRPr lang="es-MX" sz="1100" baseline="0">
              <a:effectLst/>
            </a:endParaRPr>
          </a:p>
        </c:rich>
      </c:tx>
      <c:layout>
        <c:manualLayout>
          <c:xMode val="edge"/>
          <c:yMode val="edge"/>
          <c:x val="0.13609043932912043"/>
          <c:y val="3.0064560480526868E-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 CIPG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CIPG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CIPG 1T23'!$C$4</c:f>
              <c:numCache>
                <c:formatCode>General</c:formatCode>
                <c:ptCount val="1"/>
                <c:pt idx="0">
                  <c:v>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1B-8340-AC97-D80FB6DCB9AC}"/>
            </c:ext>
          </c:extLst>
        </c:ser>
        <c:ser>
          <c:idx val="1"/>
          <c:order val="1"/>
          <c:tx>
            <c:strRef>
              <c:f>'C CIPG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CIPG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CIPG 1T23'!$C$5</c:f>
              <c:numCache>
                <c:formatCode>General</c:formatCode>
                <c:ptCount val="1"/>
                <c:pt idx="0">
                  <c:v>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1B-8340-AC97-D80FB6DCB9A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CIPG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CIPG 1T23'!$C$6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1B-8340-AC97-D80FB6DCB9A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29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21"/>
      </c:valAx>
      <c:valAx>
        <c:axId val="-882921200"/>
        <c:scaling>
          <c:orientation val="minMax"/>
          <c:max val="1.0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9349101686520207"/>
          <c:y val="5.477601199229716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CIPG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CIPG 1T23'!$C$3:$I$3</c:f>
              <c:strCache>
                <c:ptCount val="7"/>
                <c:pt idx="0">
                  <c:v>Procurar y evaluar la aplicación de la NOM 046-SSA2-2005 en los casos violencia familiar, sexual y contra las mujeres, a través de difusión y capacitación.</c:v>
                </c:pt>
                <c:pt idx="1">
                  <c:v>Promoción de la erradicación de las diferentes violencias a través de campañas virtuales.</c:v>
                </c:pt>
                <c:pt idx="2">
                  <c:v>Realizar capacitaciones en torno a estrategias de prevención primaria, secundaria y terciaria en atención a mujeres, adolescencias y niñez en situación de vulnerabilidad, así como sensibilización en materia de violencia de género a servidoras y servidores </c:v>
                </c:pt>
                <c:pt idx="3">
                  <c:v>Realización de  eventos  academicos dirigidos a estudiantes  en temas de: Feminismo, Perspectiva de Género, Violencia de Género y Cultura de Paz. </c:v>
                </c:pt>
                <c:pt idx="4">
                  <c:v>Realizar capacitaciones en temas de sensibilización, orientación intersectorial en materia de violencia de género, empoderamiento y derechos sexuales y reproductivos, por medio de distintos medios y canales de difusión e información a diversos sectores tan</c:v>
                </c:pt>
                <c:pt idx="5">
                  <c:v>Realización de  capacitaciones de prevención de la explotación infantil y delito de trata de niñas y mujeres adolescentes.</c:v>
                </c:pt>
                <c:pt idx="6">
                  <c:v>Realización de  capacitaciones sobre masculinidades con perspectiva de género</c:v>
                </c:pt>
              </c:strCache>
            </c:strRef>
          </c:cat>
          <c:val>
            <c:numRef>
              <c:f>'Actividades CIPG 1T23'!$C$4:$I$4</c:f>
              <c:numCache>
                <c:formatCode>General</c:formatCode>
                <c:ptCount val="7"/>
                <c:pt idx="0">
                  <c:v>6</c:v>
                </c:pt>
                <c:pt idx="1">
                  <c:v>168</c:v>
                </c:pt>
                <c:pt idx="2">
                  <c:v>35</c:v>
                </c:pt>
                <c:pt idx="3">
                  <c:v>4</c:v>
                </c:pt>
                <c:pt idx="4">
                  <c:v>12</c:v>
                </c:pt>
                <c:pt idx="5">
                  <c:v>3</c:v>
                </c:pt>
                <c:pt idx="6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EC-684C-8E48-169CD28DFB88}"/>
            </c:ext>
          </c:extLst>
        </c:ser>
        <c:ser>
          <c:idx val="1"/>
          <c:order val="1"/>
          <c:tx>
            <c:strRef>
              <c:f>'Actividades CIPG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CIPG 1T23'!$C$3:$I$3</c:f>
              <c:strCache>
                <c:ptCount val="7"/>
                <c:pt idx="0">
                  <c:v>Procurar y evaluar la aplicación de la NOM 046-SSA2-2005 en los casos violencia familiar, sexual y contra las mujeres, a través de difusión y capacitación.</c:v>
                </c:pt>
                <c:pt idx="1">
                  <c:v>Promoción de la erradicación de las diferentes violencias a través de campañas virtuales.</c:v>
                </c:pt>
                <c:pt idx="2">
                  <c:v>Realizar capacitaciones en torno a estrategias de prevención primaria, secundaria y terciaria en atención a mujeres, adolescencias y niñez en situación de vulnerabilidad, así como sensibilización en materia de violencia de género a servidoras y servidores </c:v>
                </c:pt>
                <c:pt idx="3">
                  <c:v>Realización de  eventos  academicos dirigidos a estudiantes  en temas de: Feminismo, Perspectiva de Género, Violencia de Género y Cultura de Paz. </c:v>
                </c:pt>
                <c:pt idx="4">
                  <c:v>Realizar capacitaciones en temas de sensibilización, orientación intersectorial en materia de violencia de género, empoderamiento y derechos sexuales y reproductivos, por medio de distintos medios y canales de difusión e información a diversos sectores tan</c:v>
                </c:pt>
                <c:pt idx="5">
                  <c:v>Realización de  capacitaciones de prevención de la explotación infantil y delito de trata de niñas y mujeres adolescentes.</c:v>
                </c:pt>
                <c:pt idx="6">
                  <c:v>Realización de  capacitaciones sobre masculinidades con perspectiva de género</c:v>
                </c:pt>
              </c:strCache>
            </c:strRef>
          </c:cat>
          <c:val>
            <c:numRef>
              <c:f>'Actividades CIPG 1T23'!$C$5:$I$5</c:f>
              <c:numCache>
                <c:formatCode>General</c:formatCode>
                <c:ptCount val="7"/>
                <c:pt idx="0">
                  <c:v>6</c:v>
                </c:pt>
                <c:pt idx="1">
                  <c:v>168</c:v>
                </c:pt>
                <c:pt idx="2">
                  <c:v>35</c:v>
                </c:pt>
                <c:pt idx="3">
                  <c:v>4</c:v>
                </c:pt>
                <c:pt idx="4">
                  <c:v>12</c:v>
                </c:pt>
                <c:pt idx="5">
                  <c:v>3</c:v>
                </c:pt>
                <c:pt idx="6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EC-684C-8E48-169CD28DFB8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1141545156359214E-2"/>
                  <c:y val="0.164817473642017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CEC-684C-8E48-169CD28DFB88}"/>
                </c:ext>
              </c:extLst>
            </c:dLbl>
            <c:dLbl>
              <c:idx val="1"/>
              <c:layout>
                <c:manualLayout>
                  <c:x val="-5.4794512667527787E-2"/>
                  <c:y val="0.164817473642017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CEC-684C-8E48-169CD28DFB88}"/>
                </c:ext>
              </c:extLst>
            </c:dLbl>
            <c:dLbl>
              <c:idx val="2"/>
              <c:layout>
                <c:manualLayout>
                  <c:x val="-4.7488577645190787E-2"/>
                  <c:y val="0.166903770776726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CEC-684C-8E48-169CD28DFB88}"/>
                </c:ext>
              </c:extLst>
            </c:dLbl>
            <c:dLbl>
              <c:idx val="3"/>
              <c:layout>
                <c:manualLayout>
                  <c:x val="-4.7382584060319408E-2"/>
                  <c:y val="0.166898349689683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CEC-684C-8E48-169CD28DFB88}"/>
                </c:ext>
              </c:extLst>
            </c:dLbl>
            <c:dLbl>
              <c:idx val="6"/>
              <c:layout>
                <c:manualLayout>
                  <c:x val="-4.6457117684950533E-2"/>
                  <c:y val="0.167853610936796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3CEC-684C-8E48-169CD28DFB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CIPG 1T23'!$C$3:$I$3</c:f>
              <c:strCache>
                <c:ptCount val="7"/>
                <c:pt idx="0">
                  <c:v>Procurar y evaluar la aplicación de la NOM 046-SSA2-2005 en los casos violencia familiar, sexual y contra las mujeres, a través de difusión y capacitación.</c:v>
                </c:pt>
                <c:pt idx="1">
                  <c:v>Promoción de la erradicación de las diferentes violencias a través de campañas virtuales.</c:v>
                </c:pt>
                <c:pt idx="2">
                  <c:v>Realizar capacitaciones en torno a estrategias de prevención primaria, secundaria y terciaria en atención a mujeres, adolescencias y niñez en situación de vulnerabilidad, así como sensibilización en materia de violencia de género a servidoras y servidores </c:v>
                </c:pt>
                <c:pt idx="3">
                  <c:v>Realización de  eventos  academicos dirigidos a estudiantes  en temas de: Feminismo, Perspectiva de Género, Violencia de Género y Cultura de Paz. </c:v>
                </c:pt>
                <c:pt idx="4">
                  <c:v>Realizar capacitaciones en temas de sensibilización, orientación intersectorial en materia de violencia de género, empoderamiento y derechos sexuales y reproductivos, por medio de distintos medios y canales de difusión e información a diversos sectores tan</c:v>
                </c:pt>
                <c:pt idx="5">
                  <c:v>Realización de  capacitaciones de prevención de la explotación infantil y delito de trata de niñas y mujeres adolescentes.</c:v>
                </c:pt>
                <c:pt idx="6">
                  <c:v>Realización de  capacitaciones sobre masculinidades con perspectiva de género</c:v>
                </c:pt>
              </c:strCache>
            </c:strRef>
          </c:cat>
          <c:val>
            <c:numRef>
              <c:f>'Actividades CIPG 1T23'!$C$6:$I$6</c:f>
              <c:numCache>
                <c:formatCode>0.00%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3CEC-684C-8E48-169CD28DFB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000" b="0" i="0" baseline="0">
                    <a:effectLst/>
                  </a:rPr>
                  <a:t>Porcentaje de Avance</a:t>
                </a:r>
                <a:endParaRPr lang="es-MX" sz="1000" baseline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baseline="0">
                <a:effectLst/>
              </a:rPr>
              <a:t>META PLANEADA Y ALCANZADA A NIVEL COMPONENTE UAP </a:t>
            </a:r>
            <a:endParaRPr lang="es-MX" sz="1100" baseline="0">
              <a:effectLst/>
            </a:endParaRPr>
          </a:p>
          <a:p>
            <a:pPr>
              <a:defRPr sz="1100"/>
            </a:pPr>
            <a:r>
              <a:rPr lang="es-MX" sz="1100" b="1" i="0" baseline="0">
                <a:effectLst/>
              </a:rPr>
              <a:t>PRIMER TRIMESTRE 2025</a:t>
            </a:r>
            <a:endParaRPr lang="es-MX" sz="1100" baseline="0">
              <a:effectLst/>
            </a:endParaRPr>
          </a:p>
          <a:p>
            <a:pPr>
              <a:defRPr sz="1100"/>
            </a:pPr>
            <a:r>
              <a:rPr lang="es-MX" sz="1100" b="1" i="0" baseline="0">
                <a:effectLst/>
              </a:rPr>
              <a:t>EN UNIDADES Y PORCENTAJE DE AVANCE</a:t>
            </a:r>
            <a:endParaRPr lang="es-MX" sz="1100" baseline="0">
              <a:effectLst/>
            </a:endParaRPr>
          </a:p>
        </c:rich>
      </c:tx>
      <c:layout>
        <c:manualLayout>
          <c:xMode val="edge"/>
          <c:yMode val="edge"/>
          <c:x val="0.22734731134382974"/>
          <c:y val="3.49677406821404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212353936120459"/>
          <c:y val="0.26380736919065811"/>
          <c:w val="0.75334237056885356"/>
          <c:h val="0.594250044833151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UAP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UAP 1T23'!$C$3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UAP 1T23'!$C$4</c:f>
              <c:numCache>
                <c:formatCode>General</c:formatCode>
                <c:ptCount val="1"/>
                <c:pt idx="0">
                  <c:v>5214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29-D944-8960-AEF454E83B66}"/>
            </c:ext>
          </c:extLst>
        </c:ser>
        <c:ser>
          <c:idx val="1"/>
          <c:order val="1"/>
          <c:tx>
            <c:strRef>
              <c:f>'Componente UAP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UAP 1T23'!$C$3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UAP 1T23'!$C$5</c:f>
              <c:numCache>
                <c:formatCode>General</c:formatCode>
                <c:ptCount val="1"/>
                <c:pt idx="0">
                  <c:v>5214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29-D944-8960-AEF454E83B6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2522197489969372E-2"/>
                  <c:y val="-5.60704087403953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629-D944-8960-AEF454E83B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UAP 1T23'!$C$3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UAP 1T23'!$C$6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629-D944-8960-AEF454E83B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2486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226"/>
        <c:minorUnit val="100"/>
      </c:valAx>
      <c:valAx>
        <c:axId val="-882921200"/>
        <c:scaling>
          <c:orientation val="minMax"/>
          <c:max val="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882921200"/>
        <c:crossesAt val="1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29577879229248549"/>
          <c:y val="8.800017765820540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UAP 1T23 (1)'!$B$4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UAP 1T23 (1)'!$C$3:$J$3</c:f>
              <c:strCache>
                <c:ptCount val="8"/>
                <c:pt idx="0">
                  <c:v>Brindar atención médica gratuita a mujeres adultas,  brindándolas con trato digno, calidad y calidez en la atención.</c:v>
                </c:pt>
                <c:pt idx="1">
                  <c:v>Brindar atención médica gratuita a Mujeres Adolescentes y Niñas,  brindándolos con trato digno, calidad y calidez en la atención.</c:v>
                </c:pt>
                <c:pt idx="2">
                  <c:v>Brindar servicios de terapia psicológica gratuita,  individual y grupal a mujeres adultas, brindándolos con trato digno, calidad y calidez en la atención.</c:v>
                </c:pt>
                <c:pt idx="3">
                  <c:v>Brindar servicios de terapia psicológica gratuita,  individual y grupal, con trato diferenciado para adolescentes y niñez, brindándolos con trato digno, calidad y calidez en la atención.</c:v>
                </c:pt>
                <c:pt idx="4">
                  <c:v>Brindar platicas informativas a jovenes, mujeres y niñas en cuanto a nutrición, planificación familiar, sexualidad, enfermedades venéreas, cáncer cérvicouterino y de mama; así como en higiene y salud.</c:v>
                </c:pt>
                <c:pt idx="5">
                  <c:v>Coordinar y en su caso canalizar a las dependencias gubernamentales y organizaciones de la sociedad civil, que convergen con los objetivos del mismo para cumplir con las necesidades y demandas de las mujeres en situación de vulnerabilidad, con el fin de ot</c:v>
                </c:pt>
                <c:pt idx="6">
                  <c:v>Realización de  Brigadas de Salud Comunitaria y Desarrollo Integral de las Mujeres</c:v>
                </c:pt>
                <c:pt idx="7">
                  <c:v>Emisión del Programa de Radio como espacio colectivo auditivo feminista y comunitario dirigido a las mujeres</c:v>
                </c:pt>
              </c:strCache>
            </c:strRef>
          </c:cat>
          <c:val>
            <c:numRef>
              <c:f>'Actividades UAP 1T23 (1)'!$C$4:$J$4</c:f>
              <c:numCache>
                <c:formatCode>0</c:formatCode>
                <c:ptCount val="8"/>
                <c:pt idx="0">
                  <c:v>2000</c:v>
                </c:pt>
                <c:pt idx="1">
                  <c:v>150</c:v>
                </c:pt>
                <c:pt idx="2">
                  <c:v>2600</c:v>
                </c:pt>
                <c:pt idx="3">
                  <c:v>400</c:v>
                </c:pt>
                <c:pt idx="4">
                  <c:v>3</c:v>
                </c:pt>
                <c:pt idx="5">
                  <c:v>20</c:v>
                </c:pt>
                <c:pt idx="6">
                  <c:v>5</c:v>
                </c:pt>
                <c:pt idx="7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28-2B4C-8FE5-0C7EA06598C0}"/>
            </c:ext>
          </c:extLst>
        </c:ser>
        <c:ser>
          <c:idx val="1"/>
          <c:order val="1"/>
          <c:tx>
            <c:strRef>
              <c:f>'Actividades UAP 1T23 (1)'!$B$5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UAP 1T23 (1)'!$C$3:$J$3</c:f>
              <c:strCache>
                <c:ptCount val="8"/>
                <c:pt idx="0">
                  <c:v>Brindar atención médica gratuita a mujeres adultas,  brindándolas con trato digno, calidad y calidez en la atención.</c:v>
                </c:pt>
                <c:pt idx="1">
                  <c:v>Brindar atención médica gratuita a Mujeres Adolescentes y Niñas,  brindándolos con trato digno, calidad y calidez en la atención.</c:v>
                </c:pt>
                <c:pt idx="2">
                  <c:v>Brindar servicios de terapia psicológica gratuita,  individual y grupal a mujeres adultas, brindándolos con trato digno, calidad y calidez en la atención.</c:v>
                </c:pt>
                <c:pt idx="3">
                  <c:v>Brindar servicios de terapia psicológica gratuita,  individual y grupal, con trato diferenciado para adolescentes y niñez, brindándolos con trato digno, calidad y calidez en la atención.</c:v>
                </c:pt>
                <c:pt idx="4">
                  <c:v>Brindar platicas informativas a jovenes, mujeres y niñas en cuanto a nutrición, planificación familiar, sexualidad, enfermedades venéreas, cáncer cérvicouterino y de mama; así como en higiene y salud.</c:v>
                </c:pt>
                <c:pt idx="5">
                  <c:v>Coordinar y en su caso canalizar a las dependencias gubernamentales y organizaciones de la sociedad civil, que convergen con los objetivos del mismo para cumplir con las necesidades y demandas de las mujeres en situación de vulnerabilidad, con el fin de ot</c:v>
                </c:pt>
                <c:pt idx="6">
                  <c:v>Realización de  Brigadas de Salud Comunitaria y Desarrollo Integral de las Mujeres</c:v>
                </c:pt>
                <c:pt idx="7">
                  <c:v>Emisión del Programa de Radio como espacio colectivo auditivo feminista y comunitario dirigido a las mujeres</c:v>
                </c:pt>
              </c:strCache>
            </c:strRef>
          </c:cat>
          <c:val>
            <c:numRef>
              <c:f>'Actividades UAP 1T23 (1)'!$C$5:$J$5</c:f>
              <c:numCache>
                <c:formatCode>#,##0</c:formatCode>
                <c:ptCount val="8"/>
                <c:pt idx="0">
                  <c:v>2000</c:v>
                </c:pt>
                <c:pt idx="1">
                  <c:v>150</c:v>
                </c:pt>
                <c:pt idx="2">
                  <c:v>2600</c:v>
                </c:pt>
                <c:pt idx="3">
                  <c:v>400</c:v>
                </c:pt>
                <c:pt idx="4">
                  <c:v>3</c:v>
                </c:pt>
                <c:pt idx="5">
                  <c:v>20</c:v>
                </c:pt>
                <c:pt idx="6">
                  <c:v>5</c:v>
                </c:pt>
                <c:pt idx="7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28-2B4C-8FE5-0C7EA06598C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3.3740381971014088E-2"/>
                  <c:y val="-4.203018074366404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C28-2B4C-8FE5-0C7EA06598C0}"/>
                </c:ext>
              </c:extLst>
            </c:dLbl>
            <c:dLbl>
              <c:idx val="6"/>
              <c:layout>
                <c:manualLayout>
                  <c:x val="-4.4379519966144858E-2"/>
                  <c:y val="-4.771018724093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C28-2B4C-8FE5-0C7EA06598C0}"/>
                </c:ext>
              </c:extLst>
            </c:dLbl>
            <c:dLbl>
              <c:idx val="7"/>
              <c:layout>
                <c:manualLayout>
                  <c:x val="-3.6727878592671619E-2"/>
                  <c:y val="-2.2451852819265459E-2"/>
                </c:manualLayout>
              </c:layout>
              <c:numFmt formatCode="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C28-2B4C-8FE5-0C7EA06598C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UAP 1T23 (1)'!$C$3:$J$3</c:f>
              <c:strCache>
                <c:ptCount val="8"/>
                <c:pt idx="0">
                  <c:v>Brindar atención médica gratuita a mujeres adultas,  brindándolas con trato digno, calidad y calidez en la atención.</c:v>
                </c:pt>
                <c:pt idx="1">
                  <c:v>Brindar atención médica gratuita a Mujeres Adolescentes y Niñas,  brindándolos con trato digno, calidad y calidez en la atención.</c:v>
                </c:pt>
                <c:pt idx="2">
                  <c:v>Brindar servicios de terapia psicológica gratuita,  individual y grupal a mujeres adultas, brindándolos con trato digno, calidad y calidez en la atención.</c:v>
                </c:pt>
                <c:pt idx="3">
                  <c:v>Brindar servicios de terapia psicológica gratuita,  individual y grupal, con trato diferenciado para adolescentes y niñez, brindándolos con trato digno, calidad y calidez en la atención.</c:v>
                </c:pt>
                <c:pt idx="4">
                  <c:v>Brindar platicas informativas a jovenes, mujeres y niñas en cuanto a nutrición, planificación familiar, sexualidad, enfermedades venéreas, cáncer cérvicouterino y de mama; así como en higiene y salud.</c:v>
                </c:pt>
                <c:pt idx="5">
                  <c:v>Coordinar y en su caso canalizar a las dependencias gubernamentales y organizaciones de la sociedad civil, que convergen con los objetivos del mismo para cumplir con las necesidades y demandas de las mujeres en situación de vulnerabilidad, con el fin de ot</c:v>
                </c:pt>
                <c:pt idx="6">
                  <c:v>Realización de  Brigadas de Salud Comunitaria y Desarrollo Integral de las Mujeres</c:v>
                </c:pt>
                <c:pt idx="7">
                  <c:v>Emisión del Programa de Radio como espacio colectivo auditivo feminista y comunitario dirigido a las mujeres</c:v>
                </c:pt>
              </c:strCache>
            </c:strRef>
          </c:cat>
          <c:val>
            <c:numRef>
              <c:f>'Actividades UAP 1T23 (1)'!$C$6:$J$6</c:f>
              <c:numCache>
                <c:formatCode>0.00%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DC28-2B4C-8FE5-0C7EA06598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000" b="0" i="0" baseline="0">
                    <a:effectLst/>
                  </a:rPr>
                  <a:t>Porcentaje de Avance</a:t>
                </a:r>
                <a:endParaRPr lang="es-MX" sz="1000" baseline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47105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4/24/25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1" tIns="47111" rIns="94221" bIns="47111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10248" y="4518203"/>
            <a:ext cx="5681980" cy="3696713"/>
          </a:xfrm>
          <a:prstGeom prst="rect">
            <a:avLst/>
          </a:prstGeom>
        </p:spPr>
        <p:txBody>
          <a:bodyPr vert="horz" lIns="94221" tIns="47111" rIns="94221" bIns="47111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917423"/>
            <a:ext cx="3077739" cy="471053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3093" y="8917423"/>
            <a:ext cx="3077739" cy="471053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24/4/25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.png"/><Relationship Id="rId7" Type="http://schemas.openxmlformats.org/officeDocument/2006/relationships/image" Target="../media/image2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.png"/><Relationship Id="rId7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.png"/><Relationship Id="rId7" Type="http://schemas.openxmlformats.org/officeDocument/2006/relationships/image" Target="../media/image4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3.png"/><Relationship Id="rId7" Type="http://schemas.openxmlformats.org/officeDocument/2006/relationships/image" Target="../media/image5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11" Type="http://schemas.openxmlformats.org/officeDocument/2006/relationships/image" Target="../media/image54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3.png"/><Relationship Id="rId7" Type="http://schemas.openxmlformats.org/officeDocument/2006/relationships/image" Target="../media/image5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3.png"/><Relationship Id="rId7" Type="http://schemas.openxmlformats.org/officeDocument/2006/relationships/image" Target="../media/image6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file:////Users/marceflores/Library/Group%20Containers/UBF8T346G9.ms/WebArchiveCopyPasteTempFiles/com.microsoft.Word/70d6228a-8435-4f4a-bcb3-230a3249461e" TargetMode="External"/><Relationship Id="rId5" Type="http://schemas.openxmlformats.org/officeDocument/2006/relationships/image" Target="../media/image62.jpeg"/><Relationship Id="rId4" Type="http://schemas.openxmlformats.org/officeDocument/2006/relationships/image" Target="../media/image61.png"/><Relationship Id="rId9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.png"/><Relationship Id="rId7" Type="http://schemas.openxmlformats.org/officeDocument/2006/relationships/image" Target="../media/image1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3.png"/><Relationship Id="rId7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5589318" y="2090789"/>
            <a:ext cx="66026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PRIMERA SESIÓN ORDINARIA 2025-2027</a:t>
            </a:r>
          </a:p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4</a:t>
            </a:r>
          </a:p>
          <a:p>
            <a:pPr algn="ctr"/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PROSPERIDAD COMPARTIDA Y JUSTICIA SOCIAL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2194560" y="5107388"/>
            <a:ext cx="1014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/>
              <a:t>INFORME</a:t>
            </a:r>
            <a:r>
              <a:rPr lang="es-MX" sz="2400" dirty="0"/>
              <a:t> </a:t>
            </a:r>
            <a:r>
              <a:rPr lang="es-MX" sz="2400" b="1" dirty="0"/>
              <a:t>DE AVANCES EN CUMPLIMIENTO DE METAS Y OBJETIVOS</a:t>
            </a:r>
          </a:p>
          <a:p>
            <a:pPr algn="ctr"/>
            <a:r>
              <a:rPr lang="es-MX" sz="2400" b="1" dirty="0"/>
              <a:t>PROGRAMA DE PREVENCIÓN Y ATENCIÓN MULTIDISCIPLINARIA DE LAS VIOLENCIAS CONTRA LAS MUJERES</a:t>
            </a:r>
          </a:p>
          <a:p>
            <a:pPr algn="ctr"/>
            <a:r>
              <a:rPr lang="es-MX" sz="2400" dirty="0"/>
              <a:t>CORRESPONDIENTE AL PRIMER TRIMESTRE DEL AÑO 2025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245109" y="5939713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ABRIL  2025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0" y="5673636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32325F4-AFDB-75F5-0DE6-965B1DD78C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03"/>
          <a:stretch/>
        </p:blipFill>
        <p:spPr>
          <a:xfrm>
            <a:off x="7226013" y="3668394"/>
            <a:ext cx="3329292" cy="129821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53C45AD-56CA-025D-BADB-C175B7E91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9312" y="192282"/>
            <a:ext cx="2543327" cy="207234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62B0663-CF79-1992-FFCF-5A45D2150B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894" y="136005"/>
            <a:ext cx="11292354" cy="220752"/>
          </a:xfrm>
          <a:prstGeom prst="rect">
            <a:avLst/>
          </a:prstGeom>
        </p:spPr>
      </p:pic>
      <p:pic>
        <p:nvPicPr>
          <p:cNvPr id="19458" name="Picture 2">
            <a:extLst>
              <a:ext uri="{FF2B5EF4-FFF2-40B4-BE49-F238E27FC236}">
                <a16:creationId xmlns:a16="http://schemas.microsoft.com/office/drawing/2014/main" id="{050EFB80-D089-4EC4-A704-5A9CEB04F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146" y="61226"/>
            <a:ext cx="3012793" cy="2334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EF2BA04-60C0-43E0-9534-64CC7BFD0E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658" y="573019"/>
            <a:ext cx="3329292" cy="438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08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0" y="971609"/>
            <a:ext cx="4671178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15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15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de Perspectiva de Género</a:t>
            </a: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r>
              <a:rPr lang="es-MX" sz="1100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de Perspectiva de Género  y Actividades Promover la cultura de la no violencia, la no discriminación contra las mujeres y de la equidad de género para el fortalecimiento de la democracia y la incorporación de las mujeres al desarrollo del Municipio</a:t>
            </a:r>
            <a:endParaRPr kumimoji="0" lang="es-ES_tradnl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r>
              <a:rPr lang="es-ES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1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100 % de capacitaciones, acompañamientos y canalizaciones atendidas en temas de sensibilización y transversalización de perspectiva de género Realizados con 231 capacitaciones de las 231 programadas. </a:t>
            </a: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r>
              <a:rPr lang="es-ES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1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26.92 % de capacitaciones, acompañamientos y canalizaciones atendidas  del 100% con lo programado que es de 858. </a:t>
            </a:r>
            <a:endParaRPr kumimoji="0" lang="es-ES_tradnl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4" name="object 17">
            <a:extLst>
              <a:ext uri="{FF2B5EF4-FFF2-40B4-BE49-F238E27FC236}">
                <a16:creationId xmlns:a16="http://schemas.microsoft.com/office/drawing/2014/main" id="{046EAA35-FF14-581B-6F1F-8BA2D719B3D2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1474BE6-AB60-3E53-C60C-CE7D0B1E4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5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7582476"/>
              </p:ext>
            </p:extLst>
          </p:nvPr>
        </p:nvGraphicFramePr>
        <p:xfrm>
          <a:off x="5106828" y="711557"/>
          <a:ext cx="6520490" cy="5478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12999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1555F7AC-AE0D-47A4-9DE1-B5E71815A1B3}"/>
              </a:ext>
            </a:extLst>
          </p:cNvPr>
          <p:cNvSpPr/>
          <p:nvPr/>
        </p:nvSpPr>
        <p:spPr>
          <a:xfrm>
            <a:off x="4845132" y="427512"/>
            <a:ext cx="7220198" cy="617516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0" y="899160"/>
            <a:ext cx="4457461" cy="64480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  <a:r>
              <a:rPr lang="es-MX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de Perspectiva de Género </a:t>
            </a: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y Actividades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050" dirty="0">
                <a:latin typeface="Century Gothic" panose="020B0502020202020204" pitchFamily="34" charset="0"/>
              </a:rPr>
              <a:t>Actividades:</a:t>
            </a:r>
          </a:p>
          <a:p>
            <a:pPr algn="just">
              <a:spcAft>
                <a:spcPts val="375"/>
              </a:spcAft>
              <a:defRPr/>
            </a:pPr>
            <a:endParaRPr lang="es-MX" sz="105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050" dirty="0">
                <a:latin typeface="Century Gothic" panose="020B0502020202020204" pitchFamily="34" charset="0"/>
              </a:rPr>
              <a:t>Se realizaron </a:t>
            </a:r>
            <a:r>
              <a:rPr lang="es-MX" sz="1050" b="1" dirty="0">
                <a:latin typeface="Century Gothic" panose="020B0502020202020204" pitchFamily="34" charset="0"/>
              </a:rPr>
              <a:t>6 </a:t>
            </a:r>
            <a:r>
              <a:rPr lang="es-ES" sz="1050" dirty="0">
                <a:latin typeface="Century Gothic" panose="020B0502020202020204" pitchFamily="34" charset="0"/>
              </a:rPr>
              <a:t>Capacitaciones a Dependencias y Entidades con la información de la implementación de la  NOM 046-SSA2-2005</a:t>
            </a:r>
            <a:r>
              <a:rPr lang="es-MX" sz="1050" dirty="0">
                <a:latin typeface="Century Gothic" panose="020B0502020202020204" pitchFamily="34" charset="0"/>
              </a:rPr>
              <a:t>, generando un avance trimestral del  </a:t>
            </a:r>
            <a:r>
              <a:rPr lang="es-MX" sz="105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defRPr/>
            </a:pPr>
            <a:endParaRPr lang="es-MX" sz="105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050" dirty="0">
                <a:latin typeface="Century Gothic" panose="020B0502020202020204" pitchFamily="34" charset="0"/>
              </a:rPr>
              <a:t>Se realizaron </a:t>
            </a:r>
            <a:r>
              <a:rPr lang="es-MX" sz="1050" b="1" dirty="0">
                <a:latin typeface="Century Gothic" panose="020B0502020202020204" pitchFamily="34" charset="0"/>
              </a:rPr>
              <a:t>168 </a:t>
            </a:r>
            <a:r>
              <a:rPr lang="es-ES" sz="1050" dirty="0">
                <a:latin typeface="Century Gothic" panose="020B0502020202020204" pitchFamily="34" charset="0"/>
              </a:rPr>
              <a:t>publicaciones promocionales a la población  sobre diferentes temáticas</a:t>
            </a:r>
            <a:r>
              <a:rPr lang="es-MX" sz="1050" dirty="0">
                <a:latin typeface="Century Gothic" panose="020B0502020202020204" pitchFamily="34" charset="0"/>
              </a:rPr>
              <a:t>, generando un avance trimestral del </a:t>
            </a:r>
            <a:r>
              <a:rPr lang="es-MX" sz="105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05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050" dirty="0">
                <a:latin typeface="Century Gothic" panose="020B0502020202020204" pitchFamily="34" charset="0"/>
              </a:rPr>
              <a:t>Se realizaron </a:t>
            </a:r>
            <a:r>
              <a:rPr lang="es-MX" sz="1050" b="1" dirty="0">
                <a:latin typeface="Century Gothic" panose="020B0502020202020204" pitchFamily="34" charset="0"/>
              </a:rPr>
              <a:t>35 </a:t>
            </a:r>
            <a:r>
              <a:rPr lang="es-ES" sz="1050" dirty="0">
                <a:latin typeface="Century Gothic" panose="020B0502020202020204" pitchFamily="34" charset="0"/>
              </a:rPr>
              <a:t>capacitaciones  a servidores públicos</a:t>
            </a:r>
            <a:r>
              <a:rPr lang="es-MX" sz="1050" dirty="0">
                <a:latin typeface="Century Gothic" panose="020B0502020202020204" pitchFamily="34" charset="0"/>
              </a:rPr>
              <a:t>, generando un avance trimestral del </a:t>
            </a:r>
            <a:r>
              <a:rPr lang="es-MX" sz="105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05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050" dirty="0">
                <a:latin typeface="Century Gothic" panose="020B0502020202020204" pitchFamily="34" charset="0"/>
              </a:rPr>
              <a:t>Se realizaron </a:t>
            </a:r>
            <a:r>
              <a:rPr lang="es-MX" sz="1050" b="1" dirty="0">
                <a:latin typeface="Century Gothic" panose="020B0502020202020204" pitchFamily="34" charset="0"/>
              </a:rPr>
              <a:t>4 </a:t>
            </a:r>
            <a:r>
              <a:rPr lang="es-ES" sz="1050" dirty="0">
                <a:latin typeface="Century Gothic" panose="020B0502020202020204" pitchFamily="34" charset="0"/>
              </a:rPr>
              <a:t> eventos  académicos dirigidos a estudiantes</a:t>
            </a:r>
            <a:r>
              <a:rPr lang="es-MX" sz="1050" dirty="0">
                <a:latin typeface="Century Gothic" panose="020B0502020202020204" pitchFamily="34" charset="0"/>
              </a:rPr>
              <a:t>, generando un avance trimestral del </a:t>
            </a:r>
            <a:r>
              <a:rPr lang="es-MX" sz="105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05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050" dirty="0">
                <a:latin typeface="Century Gothic" panose="020B0502020202020204" pitchFamily="34" charset="0"/>
              </a:rPr>
              <a:t>Se realizaron </a:t>
            </a:r>
            <a:r>
              <a:rPr lang="es-MX" sz="1050" b="1" dirty="0">
                <a:latin typeface="Century Gothic" panose="020B0502020202020204" pitchFamily="34" charset="0"/>
              </a:rPr>
              <a:t>12 </a:t>
            </a:r>
            <a:r>
              <a:rPr lang="es-ES" sz="1050" dirty="0">
                <a:latin typeface="Century Gothic" panose="020B0502020202020204" pitchFamily="34" charset="0"/>
              </a:rPr>
              <a:t> capacitaciones en temas de sensibilización, orientación intersectorial en materia de violencia de género</a:t>
            </a:r>
            <a:r>
              <a:rPr lang="es-MX" sz="1050" dirty="0">
                <a:latin typeface="Century Gothic" panose="020B0502020202020204" pitchFamily="34" charset="0"/>
              </a:rPr>
              <a:t>, generando un avance trimestral del </a:t>
            </a:r>
            <a:r>
              <a:rPr lang="es-MX" sz="105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05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050" dirty="0">
                <a:latin typeface="Century Gothic" panose="020B0502020202020204" pitchFamily="34" charset="0"/>
              </a:rPr>
              <a:t>Se realizaron </a:t>
            </a:r>
            <a:r>
              <a:rPr lang="es-MX" sz="1050" b="1" dirty="0">
                <a:latin typeface="Century Gothic" panose="020B0502020202020204" pitchFamily="34" charset="0"/>
              </a:rPr>
              <a:t>3 </a:t>
            </a:r>
            <a:r>
              <a:rPr lang="es-ES" sz="1050" dirty="0">
                <a:latin typeface="Century Gothic" panose="020B0502020202020204" pitchFamily="34" charset="0"/>
              </a:rPr>
              <a:t> capacitaciones de prevención de la explotación infantil y delito de trata de niñas y mujeres adolescentes</a:t>
            </a:r>
            <a:r>
              <a:rPr lang="es-MX" sz="1050" dirty="0">
                <a:latin typeface="Century Gothic" panose="020B0502020202020204" pitchFamily="34" charset="0"/>
              </a:rPr>
              <a:t>, generando un avance trimestral del </a:t>
            </a:r>
            <a:r>
              <a:rPr lang="es-MX" sz="105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05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050" dirty="0">
                <a:latin typeface="Century Gothic" panose="020B0502020202020204" pitchFamily="34" charset="0"/>
              </a:rPr>
              <a:t>Se realizaron </a:t>
            </a:r>
            <a:r>
              <a:rPr lang="es-MX" sz="1050" b="1" dirty="0">
                <a:latin typeface="Century Gothic" panose="020B0502020202020204" pitchFamily="34" charset="0"/>
              </a:rPr>
              <a:t>3 </a:t>
            </a:r>
            <a:r>
              <a:rPr lang="es-ES" sz="1050" dirty="0">
                <a:latin typeface="Century Gothic" panose="020B0502020202020204" pitchFamily="34" charset="0"/>
              </a:rPr>
              <a:t> capacitaciones sobre masculinidades con perspectiva de género</a:t>
            </a:r>
            <a:r>
              <a:rPr lang="es-MX" sz="1050" dirty="0">
                <a:latin typeface="Century Gothic" panose="020B0502020202020204" pitchFamily="34" charset="0"/>
              </a:rPr>
              <a:t>, generando un avance trimestral del </a:t>
            </a:r>
            <a:r>
              <a:rPr lang="es-MX" sz="105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05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05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05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05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05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050" b="1" dirty="0"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6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632260"/>
              </p:ext>
            </p:extLst>
          </p:nvPr>
        </p:nvGraphicFramePr>
        <p:xfrm>
          <a:off x="4400152" y="487796"/>
          <a:ext cx="8382203" cy="63702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33652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048487" y="136746"/>
            <a:ext cx="83609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Coordinación de Perspectiva de Género 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DE272FA-E777-C227-288B-DEE690C09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89D38459-18D3-AB19-C0E5-BD9DB4DA95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38" y="1535027"/>
            <a:ext cx="3019124" cy="226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E35AACC3-DB81-2B64-FE30-E96EB23F2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9" y="1535024"/>
            <a:ext cx="3019125" cy="226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C2D5E579-6E95-7CBD-35D0-EF2A9F7957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861" y="1535024"/>
            <a:ext cx="3398085" cy="226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52B52352-6C6D-FD77-CF3D-DB818A6D6A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38" y="4124424"/>
            <a:ext cx="3019124" cy="226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id="{B9FF36B2-BB5D-C9D6-75D9-501536DD3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199" y="4124424"/>
            <a:ext cx="3019124" cy="2264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>
            <a:extLst>
              <a:ext uri="{FF2B5EF4-FFF2-40B4-BE49-F238E27FC236}">
                <a16:creationId xmlns:a16="http://schemas.microsoft.com/office/drawing/2014/main" id="{83B43672-89FA-6485-3898-8BC5C334FD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860" y="4124424"/>
            <a:ext cx="3398085" cy="2264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292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179109" y="557783"/>
            <a:ext cx="3975733" cy="59467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03662" y="832797"/>
            <a:ext cx="380135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_tradnl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UNIDAD ESPECIALIZADA EN ATENCIÓN PSICOLÓGICA Y DE SALUD INTEGRAL DE LA MUJER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6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Dar el servicio de consulta médica y psicológica gratuita.</a:t>
            </a:r>
            <a:endParaRPr lang="es-ES_tradnl" sz="16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100 % de servicios Integrales de Salud  para la mujer Realizados con 5214 servicios integrales de salud de los 5214 programados.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6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6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25% de servicios Integrales de Salud del 100% con lo programado que es de 20856. 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4" name="object 17">
            <a:extLst>
              <a:ext uri="{FF2B5EF4-FFF2-40B4-BE49-F238E27FC236}">
                <a16:creationId xmlns:a16="http://schemas.microsoft.com/office/drawing/2014/main" id="{C29D9901-9C07-3555-3417-5EC7D635A62E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67CFDF4-DDFA-7B43-C54E-BCADC9E04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8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9260802"/>
              </p:ext>
            </p:extLst>
          </p:nvPr>
        </p:nvGraphicFramePr>
        <p:xfrm>
          <a:off x="4769871" y="630461"/>
          <a:ext cx="6982968" cy="5559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584668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92C1A083-953E-4140-AF95-1924F076F2D1}"/>
              </a:ext>
            </a:extLst>
          </p:cNvPr>
          <p:cNvSpPr/>
          <p:nvPr/>
        </p:nvSpPr>
        <p:spPr>
          <a:xfrm>
            <a:off x="1617044" y="0"/>
            <a:ext cx="1057495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object 17">
            <a:extLst>
              <a:ext uri="{FF2B5EF4-FFF2-40B4-BE49-F238E27FC236}">
                <a16:creationId xmlns:a16="http://schemas.microsoft.com/office/drawing/2014/main" id="{7D35FDA6-EF3A-405B-B2EA-2CBA5FE3CCA7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107A4E95-371E-4DF1-A869-28AF9D5ADD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9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5071333"/>
              </p:ext>
            </p:extLst>
          </p:nvPr>
        </p:nvGraphicFramePr>
        <p:xfrm>
          <a:off x="1176840" y="535592"/>
          <a:ext cx="10495839" cy="6102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477464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75084" y="170587"/>
            <a:ext cx="83609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Unidad de Atención Psicológica.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C5D2FE7-3E9D-AAFC-4F70-AC207ED70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0A3B027-9E9E-30ED-8CEF-64D1D392D8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45" y="1304714"/>
            <a:ext cx="11292354" cy="22075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1319EF5-3525-4052-6422-D943526C04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8792" y="1643930"/>
            <a:ext cx="1615440" cy="287337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3B44AC2-A1FB-B3B3-BE92-DD2B61FF1F5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32" y="5028214"/>
            <a:ext cx="2597524" cy="145986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6143DE15-923A-92C6-D089-0AEB5395797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122" y="1643930"/>
            <a:ext cx="1615121" cy="287337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750338D-8E92-9304-A38A-FF0CC132405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7133" y="1643930"/>
            <a:ext cx="1615175" cy="287337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D08E4DF4-C353-3D28-5C75-C93A6364CDF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6198" y="1643930"/>
            <a:ext cx="1615121" cy="287301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2964D3D5-9B41-3146-E842-03563BBB3DA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5209" y="1643931"/>
            <a:ext cx="1615958" cy="287301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B6DD3363-BD07-B974-2955-B41D1DAFD34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765" y="5028214"/>
            <a:ext cx="2596515" cy="145986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A0F8D788-C5DE-AD6F-E37B-B1F1A00BF09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8689" y="5028214"/>
            <a:ext cx="2596515" cy="145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870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000093" y="167483"/>
            <a:ext cx="83609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Unidad de Atención Psicológica.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7AA10E90-C787-F138-BA5D-9C395BC33C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9B0A0804-3978-2B57-B591-0F1A5469C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303" y="1170048"/>
            <a:ext cx="11292354" cy="220752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DFEE507-9089-C7EF-44A2-7D5EF44A01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03" y="4942144"/>
            <a:ext cx="2651125" cy="149161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4D93078-665A-DC25-6515-7A37A82B39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975" y="4942144"/>
            <a:ext cx="2991869" cy="149161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55BB28C3-B38A-011D-8F70-AD4AEA0FCA9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412" y="4942144"/>
            <a:ext cx="1995337" cy="1496757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37D81318-BDDF-ED55-E008-14B68C166AD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4317" y="4942144"/>
            <a:ext cx="2120147" cy="149161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F55CF834-0F83-D0E9-1CCB-CE438A9C5F0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37" y="1758668"/>
            <a:ext cx="2893695" cy="240030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734A346B-0845-EF46-06AE-3E1A2DA6B93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093" y="1518035"/>
            <a:ext cx="2285457" cy="3047276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1386A67E-66DE-336B-C65E-90E8C65B649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412" y="1518035"/>
            <a:ext cx="4288790" cy="30472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60337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384699" y="1292075"/>
            <a:ext cx="3665548" cy="55659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de Asistencia y Apoyo Jurídico 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Proporcionar el servicio permanente de asesoría, consultoría y representación jurídica gratuita a las mujeres que acudan al Instituto.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100 % de  Servicios a la Mujer Para Facilitar el Acceso a la Justicia Realizados con 1930 Servicios para facilitar el acceso a la justicia de las 1930  programadas. 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25 % de Servicios a la Mujer Para Facilitar el Acceso a la Justicia  del 100% con lo programado que es de 7720. 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8" name="object 17">
            <a:extLst>
              <a:ext uri="{FF2B5EF4-FFF2-40B4-BE49-F238E27FC236}">
                <a16:creationId xmlns:a16="http://schemas.microsoft.com/office/drawing/2014/main" id="{59E4D079-9DBB-48EE-833B-DBD6FEBD3A3E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0FDC70D-32F9-41AC-B3F4-DB4B5E02A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B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5612478"/>
              </p:ext>
            </p:extLst>
          </p:nvPr>
        </p:nvGraphicFramePr>
        <p:xfrm>
          <a:off x="4937760" y="622701"/>
          <a:ext cx="8016725" cy="5781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1643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70899" y="866274"/>
            <a:ext cx="4084284" cy="55294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Nivel Componente </a:t>
            </a:r>
            <a:r>
              <a:rPr lang="es-MX" sz="1400" b="1" dirty="0">
                <a:solidFill>
                  <a:prstClr val="black"/>
                </a:solidFill>
              </a:rPr>
              <a:t>Coordinación de Asistencia y Apoyo Jurídico </a:t>
            </a: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y Actividades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dirty="0">
                <a:solidFill>
                  <a:prstClr val="black"/>
                </a:solidFill>
              </a:rPr>
              <a:t>Proporcionar el servicio permanente de asesoría, consultoría y representación jurídica gratuita a las mujeres que acudan al Instituto.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200" dirty="0">
                <a:latin typeface="Century Gothic" panose="020B0502020202020204" pitchFamily="34" charset="0"/>
              </a:rPr>
              <a:t>Actividades:</a:t>
            </a:r>
          </a:p>
          <a:p>
            <a:pPr algn="just">
              <a:spcAft>
                <a:spcPts val="375"/>
              </a:spcAft>
              <a:defRPr/>
            </a:pPr>
            <a:endParaRPr lang="es-MX" sz="12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200" dirty="0">
                <a:latin typeface="Century Gothic" panose="020B0502020202020204" pitchFamily="34" charset="0"/>
              </a:rPr>
              <a:t>Se realizaron </a:t>
            </a:r>
            <a:r>
              <a:rPr lang="es-MX" sz="1200" b="1" dirty="0">
                <a:latin typeface="Century Gothic" panose="020B0502020202020204" pitchFamily="34" charset="0"/>
              </a:rPr>
              <a:t>1900 </a:t>
            </a:r>
            <a:r>
              <a:rPr lang="es-ES" sz="1200" b="1" dirty="0">
                <a:latin typeface="Century Gothic" panose="020B0502020202020204" pitchFamily="34" charset="0"/>
              </a:rPr>
              <a:t> </a:t>
            </a:r>
            <a:r>
              <a:rPr lang="es-ES" sz="1200" dirty="0">
                <a:latin typeface="Century Gothic" panose="020B0502020202020204" pitchFamily="34" charset="0"/>
              </a:rPr>
              <a:t>Servicios a mujeres  de asesoramiento y orientación Jurídica</a:t>
            </a:r>
            <a:r>
              <a:rPr lang="es-MX" sz="12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200" b="1" dirty="0">
                <a:latin typeface="Century Gothic" panose="020B0502020202020204" pitchFamily="34" charset="0"/>
              </a:rPr>
              <a:t>100%.  </a:t>
            </a:r>
          </a:p>
          <a:p>
            <a:pPr algn="just">
              <a:spcAft>
                <a:spcPts val="375"/>
              </a:spcAft>
              <a:defRPr/>
            </a:pPr>
            <a:endParaRPr lang="es-MX" sz="12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200" dirty="0">
                <a:latin typeface="Century Gothic" panose="020B0502020202020204" pitchFamily="34" charset="0"/>
              </a:rPr>
              <a:t>Se realizaron </a:t>
            </a:r>
            <a:r>
              <a:rPr lang="es-MX" sz="1200" b="1" dirty="0">
                <a:latin typeface="Century Gothic" panose="020B0502020202020204" pitchFamily="34" charset="0"/>
              </a:rPr>
              <a:t>12 </a:t>
            </a:r>
            <a:r>
              <a:rPr lang="es-ES" sz="1200" dirty="0">
                <a:latin typeface="Century Gothic" panose="020B0502020202020204" pitchFamily="34" charset="0"/>
              </a:rPr>
              <a:t>Servicios a mujeres Adolescentes y Niñas en asesoramiento y orientación Jurídica</a:t>
            </a:r>
            <a:r>
              <a:rPr lang="es-MX" sz="1200" dirty="0">
                <a:latin typeface="Century Gothic" panose="020B0502020202020204" pitchFamily="34" charset="0"/>
              </a:rPr>
              <a:t>, generando un avance anual del  </a:t>
            </a:r>
            <a:r>
              <a:rPr lang="es-MX" sz="12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defRPr/>
            </a:pPr>
            <a:endParaRPr lang="es-MX" sz="12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200" dirty="0">
                <a:latin typeface="Century Gothic" panose="020B0502020202020204" pitchFamily="34" charset="0"/>
              </a:rPr>
              <a:t>Se realizaron </a:t>
            </a:r>
            <a:r>
              <a:rPr lang="es-MX" sz="1200" b="1" dirty="0">
                <a:latin typeface="Century Gothic" panose="020B0502020202020204" pitchFamily="34" charset="0"/>
              </a:rPr>
              <a:t>9 </a:t>
            </a:r>
            <a:r>
              <a:rPr lang="es-ES" sz="1200" dirty="0">
                <a:latin typeface="Century Gothic" panose="020B0502020202020204" pitchFamily="34" charset="0"/>
              </a:rPr>
              <a:t> Brigadas Jurídicas</a:t>
            </a:r>
            <a:r>
              <a:rPr lang="es-MX" sz="1200" dirty="0">
                <a:latin typeface="Century Gothic" panose="020B0502020202020204" pitchFamily="34" charset="0"/>
              </a:rPr>
              <a:t>, generando un avance anual del  </a:t>
            </a:r>
            <a:r>
              <a:rPr lang="es-MX" sz="12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defRPr/>
            </a:pPr>
            <a:endParaRPr lang="es-MX" sz="12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200" dirty="0">
                <a:latin typeface="Century Gothic" panose="020B0502020202020204" pitchFamily="34" charset="0"/>
              </a:rPr>
              <a:t>Se realizaron </a:t>
            </a:r>
            <a:r>
              <a:rPr lang="es-MX" sz="1200" b="1" dirty="0">
                <a:latin typeface="Century Gothic" panose="020B0502020202020204" pitchFamily="34" charset="0"/>
              </a:rPr>
              <a:t>9 </a:t>
            </a:r>
            <a:r>
              <a:rPr lang="es-ES" sz="1200" dirty="0">
                <a:latin typeface="Century Gothic" panose="020B0502020202020204" pitchFamily="34" charset="0"/>
              </a:rPr>
              <a:t>  platicas informativas a jóvenes, mujeres y niñas en cuanto a su derecho a acceder a una justicia expedita, apegada a sus derechos humanos y con perspectiva de género</a:t>
            </a:r>
            <a:r>
              <a:rPr lang="es-MX" sz="1200" dirty="0">
                <a:latin typeface="Century Gothic" panose="020B0502020202020204" pitchFamily="34" charset="0"/>
              </a:rPr>
              <a:t>, generando un avance anual del  </a:t>
            </a:r>
            <a:r>
              <a:rPr lang="es-MX" sz="12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defRPr/>
            </a:pPr>
            <a:endParaRPr lang="es-MX" sz="12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200" dirty="0"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200" dirty="0">
              <a:solidFill>
                <a:prstClr val="black"/>
              </a:solidFill>
            </a:endParaRPr>
          </a:p>
        </p:txBody>
      </p:sp>
      <p:sp>
        <p:nvSpPr>
          <p:cNvPr id="4" name="object 17">
            <a:extLst>
              <a:ext uri="{FF2B5EF4-FFF2-40B4-BE49-F238E27FC236}">
                <a16:creationId xmlns:a16="http://schemas.microsoft.com/office/drawing/2014/main" id="{34AB68A5-6993-7DF5-AB84-8FAC9774A265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A2D6D25-263E-95AE-2FA8-CB1EF22F5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C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8797185"/>
              </p:ext>
            </p:extLst>
          </p:nvPr>
        </p:nvGraphicFramePr>
        <p:xfrm>
          <a:off x="4944626" y="557785"/>
          <a:ext cx="6740443" cy="563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456593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47410" y="231871"/>
            <a:ext cx="83609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Coordinación de Asistencia y Apoyo Jurídico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12F1082-31CE-AE15-595D-478C26ED6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9E98BE6-097C-FC45-0A51-1EBE4F993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823" y="1391867"/>
            <a:ext cx="11292354" cy="22075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4BAB529-262E-139E-4108-E567C2CB85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885" y="1756952"/>
            <a:ext cx="3235939" cy="181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14ECC28-C2C6-426A-1E83-54E6532D6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991" y="1756952"/>
            <a:ext cx="1364530" cy="181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B605A96E-E299-0E37-E08B-3ECC27CAF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88" y="1756952"/>
            <a:ext cx="1364530" cy="181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99AE3740-680A-BB91-0AD4-412FA63324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85" y="1756952"/>
            <a:ext cx="1364530" cy="181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359A88A3-5922-192D-ED8A-E2FFBA5D21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2082" y="1756952"/>
            <a:ext cx="2425830" cy="1819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B8C05FFE-0CEE-EACE-AEDD-E854979FD09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50" b="36316"/>
          <a:stretch/>
        </p:blipFill>
        <p:spPr bwMode="auto">
          <a:xfrm>
            <a:off x="744714" y="3938048"/>
            <a:ext cx="3754240" cy="243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5FF27182-3CD7-98A3-77C3-E946D2EAD1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7" b="40980"/>
          <a:stretch/>
        </p:blipFill>
        <p:spPr bwMode="auto">
          <a:xfrm>
            <a:off x="4752297" y="3938049"/>
            <a:ext cx="3533864" cy="243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6B23D1FC-9800-9CB1-E44A-2115D96154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68" b="28797"/>
          <a:stretch/>
        </p:blipFill>
        <p:spPr bwMode="auto">
          <a:xfrm>
            <a:off x="8539504" y="3938048"/>
            <a:ext cx="2838649" cy="242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151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281940" y="1007884"/>
            <a:ext cx="4114800" cy="5524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PROPÓSITO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INSTITUTO</a:t>
            </a:r>
            <a:r>
              <a:rPr kumimoji="0" lang="es-ES" sz="1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MUNICIPAL DE LA MUJER</a:t>
            </a: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El objetivo general del Instituto es apoyar e impulsar la aplicación de políticas, estrategias y acciones dirigidas al desarrollo de las mujeres residentes en el Municipio, a fin de lograr su plena participación en los ámbitos económico, político, social, cultural, laboral y educativo, y mejorar la condición social de éstas, en un marco de equidad entre los géneros.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Se tuvo un avance del 99.92% de atenciones a mujeres con 12,728 atenciones de las 12,738 programadas.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2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2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Se logró un avance anual del 25.03% de atenciones del 100% con lo programado que es de 50,841 </a:t>
            </a: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4430402"/>
              </p:ext>
            </p:extLst>
          </p:nvPr>
        </p:nvGraphicFramePr>
        <p:xfrm>
          <a:off x="5380383" y="795130"/>
          <a:ext cx="6056243" cy="5234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368700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89294" y="1168978"/>
            <a:ext cx="3665548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Unidad de Capacitación y Actividades Productivas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UCAP Impulsar acciones que permitan canalizar a las mujeres hacía las instancias que puedan brindarle capacitación y empleo inmediato</a:t>
            </a: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100 % de   Talleres de capacitación, cursos y actividades. Realizados con 299 talleres de los 299  programados. </a:t>
            </a: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25 % de Talleres de capacitación, cursos y actividades del 100% con lo programado que es de 1196.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6E3DFFC-1879-F2F1-C041-53A144453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sp>
        <p:nvSpPr>
          <p:cNvPr id="4" name="object 17">
            <a:extLst>
              <a:ext uri="{FF2B5EF4-FFF2-40B4-BE49-F238E27FC236}">
                <a16:creationId xmlns:a16="http://schemas.microsoft.com/office/drawing/2014/main" id="{42936B22-FA2D-CD97-0CBE-E6A24DBA3223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9E0114F-2446-5B3D-DF39-3166FE118D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D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7805781"/>
              </p:ext>
            </p:extLst>
          </p:nvPr>
        </p:nvGraphicFramePr>
        <p:xfrm>
          <a:off x="5129784" y="667487"/>
          <a:ext cx="6572921" cy="5610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78399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83813" y="-5680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194113" y="811274"/>
            <a:ext cx="4321325" cy="572207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  <a:r>
              <a:rPr lang="es-MX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Unidad de Capacitación y Actividades Productivas</a:t>
            </a: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y Actividades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30 </a:t>
            </a:r>
            <a:r>
              <a:rPr lang="es-ES" sz="1100" b="1" dirty="0">
                <a:latin typeface="Century Gothic" panose="020B0502020202020204" pitchFamily="34" charset="0"/>
              </a:rPr>
              <a:t> </a:t>
            </a:r>
            <a:r>
              <a:rPr lang="es-ES" sz="1100" dirty="0">
                <a:latin typeface="Century Gothic" panose="020B0502020202020204" pitchFamily="34" charset="0"/>
              </a:rPr>
              <a:t> Talleres  de empoderamiento económico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100%.  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3 </a:t>
            </a:r>
            <a:r>
              <a:rPr lang="es-ES" sz="1100" dirty="0">
                <a:latin typeface="Century Gothic" panose="020B0502020202020204" pitchFamily="34" charset="0"/>
              </a:rPr>
              <a:t>Cursos de Capacitación en Planes y Estrategias de Negocios y Educación Financiera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 </a:t>
            </a:r>
            <a:r>
              <a:rPr lang="es-MX" sz="11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3 </a:t>
            </a:r>
            <a:r>
              <a:rPr lang="es-ES" sz="1100" dirty="0">
                <a:latin typeface="Century Gothic" panose="020B0502020202020204" pitchFamily="34" charset="0"/>
              </a:rPr>
              <a:t> Canalización a instituciones, con la finalidad de otorgar becas que favorezcan la profesionalización académica y laboral a favor de las mujeres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3 </a:t>
            </a:r>
            <a:r>
              <a:rPr lang="es-ES" sz="1100" dirty="0">
                <a:latin typeface="Century Gothic" panose="020B0502020202020204" pitchFamily="34" charset="0"/>
              </a:rPr>
              <a:t>Emisiones del Bazar "Mujeres que Crean"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entregaron </a:t>
            </a:r>
            <a:r>
              <a:rPr lang="es-MX" sz="1100" b="1" dirty="0">
                <a:latin typeface="Century Gothic" panose="020B0502020202020204" pitchFamily="34" charset="0"/>
              </a:rPr>
              <a:t>150 </a:t>
            </a:r>
            <a:r>
              <a:rPr lang="es-ES" sz="1100" dirty="0">
                <a:latin typeface="Century Gothic" panose="020B0502020202020204" pitchFamily="34" charset="0"/>
              </a:rPr>
              <a:t> Tarjeta BIMM a mujeres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entregaron </a:t>
            </a:r>
            <a:r>
              <a:rPr lang="es-MX" sz="1100" b="1" dirty="0">
                <a:latin typeface="Century Gothic" panose="020B0502020202020204" pitchFamily="34" charset="0"/>
              </a:rPr>
              <a:t>50 </a:t>
            </a:r>
            <a:r>
              <a:rPr lang="es-ES" sz="1100" dirty="0">
                <a:latin typeface="Century Gothic" panose="020B0502020202020204" pitchFamily="34" charset="0"/>
              </a:rPr>
              <a:t> Tarjeta  “Beneficios Ellas Facturan” a mujeres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100.61%.</a:t>
            </a: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60 </a:t>
            </a:r>
            <a:r>
              <a:rPr lang="es-ES" sz="1100" dirty="0">
                <a:latin typeface="Century Gothic" panose="020B0502020202020204" pitchFamily="34" charset="0"/>
              </a:rPr>
              <a:t> Servicios educativos a mujeres, para concluir nivel el nivel inicial (Alfabetización) y/o Primaria y/o Secundaria y/o Preparatoria.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AFCE9F47-F176-4DC1-BA66-9D7B270FD762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A88BCEA-DCB9-4D6A-998C-DC1D2E6194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0E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4951258"/>
              </p:ext>
            </p:extLst>
          </p:nvPr>
        </p:nvGraphicFramePr>
        <p:xfrm>
          <a:off x="4598024" y="467715"/>
          <a:ext cx="7868996" cy="5722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248500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718748" y="170587"/>
            <a:ext cx="87545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Unidad de Capacitación y Actividades Productivas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E1C8180C-09E0-4422-A80E-4754CC77A90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480928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FFDC5A5-FD35-E2E7-21DA-8A7F91944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B04978B-435F-446D-00AA-E5B1CEDB2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45" y="1304714"/>
            <a:ext cx="11292354" cy="22075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A37A56BE-43CF-345C-6077-93115042D4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266" y="1643931"/>
            <a:ext cx="2795444" cy="209672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D1FEBAFD-623E-8878-4E15-396D336936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8285" y="1640002"/>
            <a:ext cx="1572267" cy="209672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E161612-C775-238E-FD92-60A9BA37DE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3328" y="1640002"/>
            <a:ext cx="4671929" cy="209672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4368ECF-7E24-C879-C663-19B3EB8AAC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7033" y="4041921"/>
            <a:ext cx="3527322" cy="264549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24DE776B-07B0-5242-5A1F-67FD574C6B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67890" y="4058597"/>
            <a:ext cx="1970238" cy="262698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F57723B-FD95-9A8F-E6F3-7033073ACF5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01663" y="4041921"/>
            <a:ext cx="3965490" cy="264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42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718748" y="170587"/>
            <a:ext cx="87545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Unidad de Capacitación y Actividades Productivas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FFDC5A5-FD35-E2E7-21DA-8A7F91944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B04978B-435F-446D-00AA-E5B1CEDB2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45" y="1304714"/>
            <a:ext cx="11292354" cy="22075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4079478-6679-87B6-EB75-B3A62EE723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052" y="1643930"/>
            <a:ext cx="4179803" cy="2464017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427A0B4-63FD-A03B-7B77-50E9C3906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3279" y="1643930"/>
            <a:ext cx="134464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_tradnl"/>
          </a:p>
        </p:txBody>
      </p:sp>
      <p:pic>
        <p:nvPicPr>
          <p:cNvPr id="2049" name="Imagen 2">
            <a:extLst>
              <a:ext uri="{FF2B5EF4-FFF2-40B4-BE49-F238E27FC236}">
                <a16:creationId xmlns:a16="http://schemas.microsoft.com/office/drawing/2014/main" id="{F9879CAB-666F-D208-F017-7C1C7D36A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96"/>
          <a:stretch>
            <a:fillRect/>
          </a:stretch>
        </p:blipFill>
        <p:spPr bwMode="auto">
          <a:xfrm>
            <a:off x="5288438" y="1643930"/>
            <a:ext cx="2143029" cy="2535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4F5EB90-65B7-0334-BDAA-40D3251CAB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29050" y="1666788"/>
            <a:ext cx="3593159" cy="253521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75121A6C-1B62-4A77-E4EC-9BF89CB2F0A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19849" y="4403936"/>
            <a:ext cx="2941320" cy="22987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DA1DFDA-FD97-9AEA-D7E0-4ABED8CC94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91199" y="4403936"/>
            <a:ext cx="3475355" cy="231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350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BD11E-27F4-2B60-9835-5C7E5996F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0E906302-D1FA-B4ED-8EAC-067440175081}"/>
              </a:ext>
            </a:extLst>
          </p:cNvPr>
          <p:cNvSpPr/>
          <p:nvPr/>
        </p:nvSpPr>
        <p:spPr>
          <a:xfrm>
            <a:off x="1718748" y="170587"/>
            <a:ext cx="87545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Unidad de Capacitación y Actividades Productivas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A282A47-738C-9993-E4BB-61AD83F7E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DFBC7A3-D25A-988E-BB37-0A0BEDE92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45" y="1304714"/>
            <a:ext cx="11292354" cy="220752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F54114CE-6525-8016-8CF8-232A3FB81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3279" y="1643930"/>
            <a:ext cx="134464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_tradn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13EFE8C-649A-E905-95DE-2EF29AD43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289" y="2095972"/>
            <a:ext cx="4520565" cy="330708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E0A4DF2-ADAB-3DB2-CB2C-45072D68E9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02228" y="2095971"/>
            <a:ext cx="5444749" cy="330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75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03682" y="1186253"/>
            <a:ext cx="406118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de Mantenimiento a la Infraestructura y las Instalaciones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de Mantenimiento a la Infraestructura y las Instalaciones y Actividades Sera responsable del mantenimiento, pintura, limpieza, entre otros a la infraestructura de instalaciones del instituto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1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100 % de   servicios de mantenimiento, rehabilitación u obra y mejoras necesarias a la infraestructura del Instituto Municipal de la Mujer  Realizados con 9 servicios de mantenimiento de los 9  programados. 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1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27.27 % de servicios de mantenimiento, rehabilitación u obra y mejoras necesarias a la infraestructura del Instituto Municipal de la Mujer del 100% con lo programado que es de 33.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4" name="object 17">
            <a:extLst>
              <a:ext uri="{FF2B5EF4-FFF2-40B4-BE49-F238E27FC236}">
                <a16:creationId xmlns:a16="http://schemas.microsoft.com/office/drawing/2014/main" id="{3CC67D22-EB45-A0FF-C6C3-75697A159EC3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B0C9A68-DD1B-0F3B-BE3A-765726E40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1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9046052"/>
              </p:ext>
            </p:extLst>
          </p:nvPr>
        </p:nvGraphicFramePr>
        <p:xfrm>
          <a:off x="5215192" y="578240"/>
          <a:ext cx="6464617" cy="56811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1711049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049CF9-BC19-EBE3-F57B-B9830B30D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7">
            <a:extLst>
              <a:ext uri="{FF2B5EF4-FFF2-40B4-BE49-F238E27FC236}">
                <a16:creationId xmlns:a16="http://schemas.microsoft.com/office/drawing/2014/main" id="{4B47EA30-6100-76E9-C768-CA2E0B4459B4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DFB86DE-4F1C-9EED-8547-BD141EA24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BCD8E2A-2145-5D06-60AB-87D5DD87FC1A}"/>
              </a:ext>
            </a:extLst>
          </p:cNvPr>
          <p:cNvSpPr txBox="1"/>
          <p:nvPr/>
        </p:nvSpPr>
        <p:spPr>
          <a:xfrm>
            <a:off x="150829" y="1168978"/>
            <a:ext cx="4355183" cy="52181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Especializada de Refugios y Atención a la Violencia de Género y casos emergentes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tiene por objetivo facilitar servicios integrales para el acompañamiento psicológico, jurídico y de trabajo social 24/7, así como generar espacios para el desarrollo humano sostenible con perspectiva de género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kumimoji="0" lang="es-ES_tradnl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2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75 % de   Servicios de atención a casos emergentes de violencia contra la mujer  Realizados con 6 servicios de los 8  programados. Hay que considerar que este es un servicio que requiere de cumplir ciertas características de emergencia para ser considerado. </a:t>
            </a:r>
            <a:endParaRPr lang="es-ES" sz="12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2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2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18.75 % de Servicios de atención a casos emergentes de violencia contra la mujer del 100% con lo programado que es de 32. Hay que considerar que este es un servicio que requiere de cumplir ciertas características de emergencia para ser considerado.</a:t>
            </a:r>
            <a:endParaRPr kumimoji="0" lang="es-ES_tradnl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6D69AA36-8727-6055-2D37-313C906DA7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8648069"/>
              </p:ext>
            </p:extLst>
          </p:nvPr>
        </p:nvGraphicFramePr>
        <p:xfrm>
          <a:off x="5118755" y="557784"/>
          <a:ext cx="6583952" cy="5739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759536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3D0A13-6AE3-99C7-3538-27170CB8D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AEE531C-F353-748B-E211-DC6380ADCB79}"/>
              </a:ext>
            </a:extLst>
          </p:cNvPr>
          <p:cNvSpPr txBox="1"/>
          <p:nvPr/>
        </p:nvSpPr>
        <p:spPr>
          <a:xfrm>
            <a:off x="83813" y="-5680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EAFBEEED-F597-E372-3DFD-643ADE9E929A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FB962D2-2B0F-8FD1-4B55-0C27E29943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3844441D-C7D9-976F-6B00-7D317A69E43D}"/>
              </a:ext>
            </a:extLst>
          </p:cNvPr>
          <p:cNvSpPr txBox="1"/>
          <p:nvPr/>
        </p:nvSpPr>
        <p:spPr>
          <a:xfrm>
            <a:off x="207390" y="653766"/>
            <a:ext cx="4283177" cy="5989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Especializada de Refugios y Atención a la Violencia de Género y casos emergentes</a:t>
            </a: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2 </a:t>
            </a:r>
            <a:r>
              <a:rPr lang="es-ES" sz="1100" b="1" dirty="0">
                <a:latin typeface="Century Gothic" panose="020B0502020202020204" pitchFamily="34" charset="0"/>
              </a:rPr>
              <a:t> </a:t>
            </a:r>
            <a:r>
              <a:rPr lang="es-ES" sz="1100" dirty="0">
                <a:latin typeface="Century Gothic" panose="020B0502020202020204" pitchFamily="34" charset="0"/>
              </a:rPr>
              <a:t> servicios de contención psicológica en crisis y atención jurídica, brindándolos con trato digno, calidad y calidez en la atención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100 %.  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2 </a:t>
            </a:r>
            <a:r>
              <a:rPr lang="es-ES" sz="1100" dirty="0">
                <a:latin typeface="Century Gothic" panose="020B0502020202020204" pitchFamily="34" charset="0"/>
              </a:rPr>
              <a:t>canalizaciones a las dependencias gubernamentales para cumplir con las necesidades y demandas de las mujeres en situación de violencia de género y casos emergentes, con el fin de otorgarles atención integral, duradera y efectiva en todos los ámbitos de su vida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 </a:t>
            </a:r>
            <a:r>
              <a:rPr lang="es-MX" sz="11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2 </a:t>
            </a:r>
            <a:r>
              <a:rPr lang="es-ES" sz="1100" dirty="0">
                <a:latin typeface="Century Gothic" panose="020B0502020202020204" pitchFamily="34" charset="0"/>
              </a:rPr>
              <a:t> canalizar a las mujeres en situación de violencia emergentes con sus redes de apoyo dentro de la republica Mexicana, con el fin de otorgarles atención integral, duradera y efectiva en todos los ámbitos de su vida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100</a:t>
            </a: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0 </a:t>
            </a:r>
            <a:r>
              <a:rPr lang="es-ES" sz="1100" dirty="0">
                <a:latin typeface="Century Gothic" panose="020B0502020202020204" pitchFamily="34" charset="0"/>
              </a:rPr>
              <a:t>Servicios de atención en la Casa de Asistencia Temporal para Mujeres “Christine de </a:t>
            </a:r>
            <a:r>
              <a:rPr lang="es-ES" sz="1100" dirty="0" err="1">
                <a:latin typeface="Century Gothic" panose="020B0502020202020204" pitchFamily="34" charset="0"/>
              </a:rPr>
              <a:t>Pizán</a:t>
            </a:r>
            <a:r>
              <a:rPr lang="es-ES" sz="1100" dirty="0">
                <a:latin typeface="Century Gothic" panose="020B0502020202020204" pitchFamily="34" charset="0"/>
              </a:rPr>
              <a:t>”  (CAT)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0%.</a:t>
            </a: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657BFAE2-485C-4A8E-8250-C6ED886297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1891527"/>
              </p:ext>
            </p:extLst>
          </p:nvPr>
        </p:nvGraphicFramePr>
        <p:xfrm>
          <a:off x="4986779" y="556181"/>
          <a:ext cx="6766060" cy="57503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560240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E9F9F6-609E-98C4-462B-B8D327E5B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E242874F-64FE-439B-B095-264D3DC128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3377664"/>
              </p:ext>
            </p:extLst>
          </p:nvPr>
        </p:nvGraphicFramePr>
        <p:xfrm>
          <a:off x="5078627" y="593125"/>
          <a:ext cx="6697361" cy="5742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ADFE540C-8B9B-995A-C325-8FB0A97C12D1}"/>
              </a:ext>
            </a:extLst>
          </p:cNvPr>
          <p:cNvSpPr txBox="1"/>
          <p:nvPr/>
        </p:nvSpPr>
        <p:spPr>
          <a:xfrm>
            <a:off x="489294" y="1168978"/>
            <a:ext cx="3665548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  <a:r>
              <a:rPr lang="es-ES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Unidad de Seguimiento, Prevención y Atención a Víctimas Indirectas de la Violencia Contra la Mujer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tiene por objetivo facilitar servicios integrales para el acompañamiento psicológico, jurídico y de trabajo social 24/7.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99.96 % de  Servicios de seguimiento, prevención y atención a victimas indirectas de violencia contra la mujer.  Realizados con 5013 seguimientos de las 5015  programadas. </a:t>
            </a: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24.99 % de Servicios de seguimiento, prevención y atención a victimas indirectas de violencia contra la mujer del 100% con lo programado que es de 20,060. 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087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F7A7C4-DC77-397E-70E7-A03A5ABC62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C06C5CFE-4A80-9DE9-62D7-2578B94F0607}"/>
              </a:ext>
            </a:extLst>
          </p:cNvPr>
          <p:cNvSpPr txBox="1"/>
          <p:nvPr/>
        </p:nvSpPr>
        <p:spPr>
          <a:xfrm>
            <a:off x="263050" y="868403"/>
            <a:ext cx="4176975" cy="59895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  <a:r>
              <a:rPr lang="es-MX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Unidad de Capacitación y Actividades Productivas</a:t>
            </a:r>
            <a:r>
              <a:rPr kumimoji="0" lang="es-E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y Actividades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0 </a:t>
            </a:r>
            <a:r>
              <a:rPr lang="es-ES" sz="1100" dirty="0">
                <a:latin typeface="Century Gothic" panose="020B0502020202020204" pitchFamily="34" charset="0"/>
              </a:rPr>
              <a:t>Servicios de seguimiento y acompañamiento a víctimas indirectas de feminicidios. 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0 %.  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1900 </a:t>
            </a:r>
            <a:r>
              <a:rPr lang="es-ES" sz="1100" dirty="0">
                <a:latin typeface="Century Gothic" panose="020B0502020202020204" pitchFamily="34" charset="0"/>
              </a:rPr>
              <a:t> seguimientos a la atención inicial, durante y posterior al cierre del servicio de atención jurídica a mujeres, adolescentes y niñas.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1213 </a:t>
            </a:r>
            <a:r>
              <a:rPr lang="es-ES" sz="1100" dirty="0">
                <a:latin typeface="Century Gothic" panose="020B0502020202020204" pitchFamily="34" charset="0"/>
              </a:rPr>
              <a:t> seguimientos a la atención inicial, durante y posterior al cierre del servicio de atención médica a mujeres, adolescentes y niñas.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1600 </a:t>
            </a:r>
            <a:r>
              <a:rPr lang="es-ES" sz="1100" dirty="0">
                <a:latin typeface="Century Gothic" panose="020B0502020202020204" pitchFamily="34" charset="0"/>
              </a:rPr>
              <a:t> seguimientos a la atención inicial, durante y posterior al cierre del servicio de atención psicológica a mujeres, adolescentes y niñas.</a:t>
            </a:r>
            <a:r>
              <a:rPr lang="es-MX" sz="1100" dirty="0">
                <a:latin typeface="Century Gothic" panose="020B0502020202020204" pitchFamily="34" charset="0"/>
              </a:rPr>
              <a:t>, generando un avance anual del </a:t>
            </a:r>
            <a:r>
              <a:rPr lang="es-MX" sz="110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E2637E6E-551E-4E6E-ACC6-D5E9DD6D759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5752915"/>
              </p:ext>
            </p:extLst>
          </p:nvPr>
        </p:nvGraphicFramePr>
        <p:xfrm>
          <a:off x="4916663" y="586946"/>
          <a:ext cx="7205315" cy="56841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697809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E39A796-BE83-48B1-B33F-35C4A32AAB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id="{72F84B47-E267-4194-8194-831DB7B554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3688" y="557784"/>
            <a:ext cx="6584098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113016" y="1517155"/>
            <a:ext cx="442805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Dirección General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La Dirección General es el órgano ejecutor de las propuestas, políticas, acuerdos, planes y programas aprobados por el Consejo.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100% de Informes de actividades del Instituto Municipal de la Mujer con 12 reuniones de las 12  programadas.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25% de Informes de actividades del Instituto Municipal de la Mujer del 100% con lo programado que es de 48. 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8B6B470-D65B-F61C-EADC-8B20DC896D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6014078"/>
              </p:ext>
            </p:extLst>
          </p:nvPr>
        </p:nvGraphicFramePr>
        <p:xfrm>
          <a:off x="5377242" y="781509"/>
          <a:ext cx="6232556" cy="5424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279645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2820686" y="600415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C5D9FE4-D016-C5BA-5FDB-1CB47AD3C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047271"/>
            <a:ext cx="5846062" cy="4763457"/>
          </a:xfrm>
          <a:prstGeom prst="rect">
            <a:avLst/>
          </a:prstGeom>
        </p:spPr>
      </p:pic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C15226A5-EBBB-2419-D0A6-E197942E44F6}"/>
              </a:ext>
            </a:extLst>
          </p:cNvPr>
          <p:cNvCxnSpPr>
            <a:cxnSpLocks/>
          </p:cNvCxnSpPr>
          <p:nvPr/>
        </p:nvCxnSpPr>
        <p:spPr>
          <a:xfrm>
            <a:off x="5722385" y="1316606"/>
            <a:ext cx="0" cy="4224786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482" name="Picture 2">
            <a:extLst>
              <a:ext uri="{FF2B5EF4-FFF2-40B4-BE49-F238E27FC236}">
                <a16:creationId xmlns:a16="http://schemas.microsoft.com/office/drawing/2014/main" id="{54FA6980-8324-43A0-9D1B-D49F0D8D3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7427"/>
            <a:ext cx="5217993" cy="4043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626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539466" y="1390107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Dirección General y Actividades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La Dirección General es el órgano ejecutor de las propuestas, políticas, acuerdos, planes y programas aprobados por el Consejo.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2F6110F-DD8A-D38D-5F2D-0A155F4595A3}"/>
              </a:ext>
            </a:extLst>
          </p:cNvPr>
          <p:cNvSpPr txBox="1"/>
          <p:nvPr/>
        </p:nvSpPr>
        <p:spPr>
          <a:xfrm>
            <a:off x="455757" y="3331026"/>
            <a:ext cx="3812441" cy="4273734"/>
          </a:xfrm>
          <a:prstGeom prst="rect">
            <a:avLst/>
          </a:prstGeom>
          <a:noFill/>
        </p:spPr>
        <p:txBody>
          <a:bodyPr vert="horz" lIns="76201" tIns="38100" rIns="76201" bIns="38100" rtlCol="0">
            <a:noAutofit/>
          </a:bodyPr>
          <a:lstStyle/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Actividades: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6 reuniones </a:t>
            </a:r>
            <a:r>
              <a:rPr lang="es-MX" sz="1100" dirty="0">
                <a:latin typeface="Century Gothic" panose="020B0502020202020204" pitchFamily="34" charset="0"/>
              </a:rPr>
              <a:t>ordinarias, generando un avance trimestral del </a:t>
            </a:r>
            <a:r>
              <a:rPr lang="es-MX" sz="1100" b="1" dirty="0">
                <a:latin typeface="Century Gothic" panose="020B0502020202020204" pitchFamily="34" charset="0"/>
              </a:rPr>
              <a:t>100%.  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3 reuniones </a:t>
            </a:r>
            <a:r>
              <a:rPr lang="es-MX" sz="1100" dirty="0">
                <a:latin typeface="Century Gothic" panose="020B0502020202020204" pitchFamily="34" charset="0"/>
              </a:rPr>
              <a:t>con coordinadores, generando un avance trimestral del  </a:t>
            </a:r>
            <a:r>
              <a:rPr lang="es-MX" sz="11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3 presentaciones </a:t>
            </a:r>
            <a:r>
              <a:rPr lang="es-MX" sz="1100" dirty="0">
                <a:latin typeface="Century Gothic" panose="020B0502020202020204" pitchFamily="34" charset="0"/>
              </a:rPr>
              <a:t>de informes de actividades, generando un avance trimestral del </a:t>
            </a:r>
            <a:r>
              <a:rPr lang="es-MX" sz="110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 defTabSz="571454">
              <a:lnSpc>
                <a:spcPct val="150000"/>
              </a:lnSpc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17">
            <a:extLst>
              <a:ext uri="{FF2B5EF4-FFF2-40B4-BE49-F238E27FC236}">
                <a16:creationId xmlns:a16="http://schemas.microsoft.com/office/drawing/2014/main" id="{2EB29AAD-DECF-BBDD-5064-3D302EACA117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3567E33C-9985-FE64-6075-6F0ED8D17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0250459"/>
              </p:ext>
            </p:extLst>
          </p:nvPr>
        </p:nvGraphicFramePr>
        <p:xfrm>
          <a:off x="5138856" y="557784"/>
          <a:ext cx="6513677" cy="5432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897834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560FD-DB85-F089-2260-E9EFFA14B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FAD66926-4F7C-1D9A-D605-87C70CAFE01F}"/>
              </a:ext>
            </a:extLst>
          </p:cNvPr>
          <p:cNvSpPr/>
          <p:nvPr/>
        </p:nvSpPr>
        <p:spPr>
          <a:xfrm>
            <a:off x="2125409" y="408636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Dirección General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DC96C15-ADC0-F49F-2989-892A5B5EC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  <a:solidFill>
            <a:srgbClr val="B4B5B7"/>
          </a:solidFill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040D995-013B-E02D-5D12-4CDBF08582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BC3D7CD7-4E57-4062-42CB-E0E1BC361141}"/>
              </a:ext>
            </a:extLst>
          </p:cNvPr>
          <p:cNvSpPr/>
          <p:nvPr/>
        </p:nvSpPr>
        <p:spPr>
          <a:xfrm>
            <a:off x="3751384" y="1301262"/>
            <a:ext cx="2344615" cy="130246"/>
          </a:xfrm>
          <a:prstGeom prst="rect">
            <a:avLst/>
          </a:prstGeom>
          <a:solidFill>
            <a:srgbClr val="FF04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DB919C70-AAA9-6DBB-3016-B3E1FDE2E387}"/>
              </a:ext>
            </a:extLst>
          </p:cNvPr>
          <p:cNvSpPr/>
          <p:nvPr/>
        </p:nvSpPr>
        <p:spPr>
          <a:xfrm>
            <a:off x="6095999" y="1305893"/>
            <a:ext cx="2409254" cy="130246"/>
          </a:xfrm>
          <a:prstGeom prst="rect">
            <a:avLst/>
          </a:prstGeom>
          <a:solidFill>
            <a:srgbClr val="B4B5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154475E2-9F6A-9F9B-6D6C-1866142D714D}"/>
              </a:ext>
            </a:extLst>
          </p:cNvPr>
          <p:cNvSpPr/>
          <p:nvPr/>
        </p:nvSpPr>
        <p:spPr>
          <a:xfrm>
            <a:off x="200538" y="1309811"/>
            <a:ext cx="3550846" cy="94952"/>
          </a:xfrm>
          <a:prstGeom prst="rect">
            <a:avLst/>
          </a:prstGeom>
          <a:solidFill>
            <a:srgbClr val="B4B5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C84A4910-2E6A-A68D-AF51-F6FFF473DEF5}"/>
              </a:ext>
            </a:extLst>
          </p:cNvPr>
          <p:cNvSpPr/>
          <p:nvPr/>
        </p:nvSpPr>
        <p:spPr>
          <a:xfrm>
            <a:off x="8476955" y="1308818"/>
            <a:ext cx="3550848" cy="130246"/>
          </a:xfrm>
          <a:prstGeom prst="rect">
            <a:avLst/>
          </a:prstGeom>
          <a:solidFill>
            <a:srgbClr val="FF04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0CEACEEE-9492-1938-3D37-3ED1CA55E575}"/>
              </a:ext>
            </a:extLst>
          </p:cNvPr>
          <p:cNvSpPr/>
          <p:nvPr/>
        </p:nvSpPr>
        <p:spPr>
          <a:xfrm>
            <a:off x="200536" y="1296631"/>
            <a:ext cx="3550848" cy="130917"/>
          </a:xfrm>
          <a:prstGeom prst="rect">
            <a:avLst/>
          </a:prstGeom>
          <a:solidFill>
            <a:srgbClr val="B4B5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86D865B-B470-EA15-C5EA-AF31DD8719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1" r="21266"/>
          <a:stretch/>
        </p:blipFill>
        <p:spPr bwMode="auto">
          <a:xfrm>
            <a:off x="238857" y="1608941"/>
            <a:ext cx="3360991" cy="215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087B181-07BB-ED6B-AF1B-8F6D42615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905" y="1606212"/>
            <a:ext cx="3360991" cy="215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ADA061AE-FDF2-BDA8-1CDE-239A8BE56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677" y="1606212"/>
            <a:ext cx="3502433" cy="215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C895CB04-DCAF-723A-746E-8788996B37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57" y="4128728"/>
            <a:ext cx="3360991" cy="224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EDBC06A4-AF4D-755B-AB12-20E8C376A2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905" y="4128727"/>
            <a:ext cx="3360991" cy="224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66F354F4-30E4-E4E3-5935-E71BC5B38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4677" y="4128727"/>
            <a:ext cx="3823126" cy="2240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85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9" y="408636"/>
            <a:ext cx="8360913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Dirección General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  <a:solidFill>
            <a:srgbClr val="B4B5B7"/>
          </a:solidFill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D2A4693-9495-6172-1D15-B75BE25EFA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DB913B72-CB34-B811-C95F-65DC81E8FEB0}"/>
              </a:ext>
            </a:extLst>
          </p:cNvPr>
          <p:cNvSpPr/>
          <p:nvPr/>
        </p:nvSpPr>
        <p:spPr>
          <a:xfrm>
            <a:off x="3751384" y="1301262"/>
            <a:ext cx="2344615" cy="130246"/>
          </a:xfrm>
          <a:prstGeom prst="rect">
            <a:avLst/>
          </a:prstGeom>
          <a:solidFill>
            <a:srgbClr val="FF04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EABDFDF8-8FF5-2069-6D52-84183E44A1D6}"/>
              </a:ext>
            </a:extLst>
          </p:cNvPr>
          <p:cNvSpPr/>
          <p:nvPr/>
        </p:nvSpPr>
        <p:spPr>
          <a:xfrm>
            <a:off x="6095999" y="1305893"/>
            <a:ext cx="2409254" cy="130246"/>
          </a:xfrm>
          <a:prstGeom prst="rect">
            <a:avLst/>
          </a:prstGeom>
          <a:solidFill>
            <a:srgbClr val="B4B5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9DDEA04-0DFC-2EC0-EB54-0992842A1A7E}"/>
              </a:ext>
            </a:extLst>
          </p:cNvPr>
          <p:cNvSpPr/>
          <p:nvPr/>
        </p:nvSpPr>
        <p:spPr>
          <a:xfrm>
            <a:off x="200538" y="1309811"/>
            <a:ext cx="3550846" cy="94952"/>
          </a:xfrm>
          <a:prstGeom prst="rect">
            <a:avLst/>
          </a:prstGeom>
          <a:solidFill>
            <a:srgbClr val="B4B5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6FCBA5F7-DB4F-4975-8C8E-D5E18DD0D2E8}"/>
              </a:ext>
            </a:extLst>
          </p:cNvPr>
          <p:cNvSpPr/>
          <p:nvPr/>
        </p:nvSpPr>
        <p:spPr>
          <a:xfrm>
            <a:off x="8476955" y="1308818"/>
            <a:ext cx="3550848" cy="130246"/>
          </a:xfrm>
          <a:prstGeom prst="rect">
            <a:avLst/>
          </a:prstGeom>
          <a:solidFill>
            <a:srgbClr val="FF049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2EC81DC6-C915-518B-EDDE-456A7F5C8A2F}"/>
              </a:ext>
            </a:extLst>
          </p:cNvPr>
          <p:cNvSpPr/>
          <p:nvPr/>
        </p:nvSpPr>
        <p:spPr>
          <a:xfrm>
            <a:off x="200536" y="1296631"/>
            <a:ext cx="3550848" cy="130917"/>
          </a:xfrm>
          <a:prstGeom prst="rect">
            <a:avLst/>
          </a:prstGeom>
          <a:solidFill>
            <a:srgbClr val="B4B5B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CE25DC83-AC86-B342-46C3-937C6F996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23" y="1532433"/>
            <a:ext cx="3202187" cy="213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BA2A9925-2242-8A0C-8355-C26B223E5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635" y="1532433"/>
            <a:ext cx="3706728" cy="213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18887ED1-828C-420C-5734-6BA835BAD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491" y="1532433"/>
            <a:ext cx="3174372" cy="2113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358CC8A2-B3CE-9B8E-416B-29E7CEB1C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23" y="4193902"/>
            <a:ext cx="3209920" cy="198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1A809953-3495-5225-EE31-AAF32B12A3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635" y="4193903"/>
            <a:ext cx="3706728" cy="198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>
            <a:extLst>
              <a:ext uri="{FF2B5EF4-FFF2-40B4-BE49-F238E27FC236}">
                <a16:creationId xmlns:a16="http://schemas.microsoft.com/office/drawing/2014/main" id="{983D04F7-7C16-FAD5-C9A7-BDDB04D4E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8491" y="4039473"/>
            <a:ext cx="3209921" cy="2139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4487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192506" y="1082040"/>
            <a:ext cx="4141988" cy="54874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Administrativa y de Gestión de Recursos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Supervisar que la administración de recursos humanos, financieros, informáticos, materiales asignados a las Áreas y Unidades Administrativas del Instituto.</a:t>
            </a: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70% de gestiones del presupuesto y  rendición de cuentas ante los entes fiscalizadores Realizados con 14 gestiones de las 20 programadas.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36.84% de  gestiones del presupuesto y  rendición de cuentas del 100% con lo programado que es de 38. 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5" name="object 17">
            <a:extLst>
              <a:ext uri="{FF2B5EF4-FFF2-40B4-BE49-F238E27FC236}">
                <a16:creationId xmlns:a16="http://schemas.microsoft.com/office/drawing/2014/main" id="{492FF21D-7E33-D0CD-89B1-9E4743C94E3D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9F3A52E-675B-7E81-07A4-8A2184BE8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5051334"/>
              </p:ext>
            </p:extLst>
          </p:nvPr>
        </p:nvGraphicFramePr>
        <p:xfrm>
          <a:off x="5366860" y="898507"/>
          <a:ext cx="6070760" cy="5291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247272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115503" y="713463"/>
            <a:ext cx="4475748" cy="61445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Administrativa y de Gestión de Recursos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Actividades: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 </a:t>
            </a:r>
            <a:r>
              <a:rPr lang="es-ES" sz="1100" b="1" dirty="0">
                <a:latin typeface="Century Gothic" panose="020B0502020202020204" pitchFamily="34" charset="0"/>
              </a:rPr>
              <a:t> </a:t>
            </a:r>
            <a:r>
              <a:rPr lang="es-ES" sz="1100" dirty="0">
                <a:latin typeface="Century Gothic" panose="020B0502020202020204" pitchFamily="34" charset="0"/>
              </a:rPr>
              <a:t>cargas del Avance de Gestión Financiera y Presupuestal.</a:t>
            </a:r>
            <a:r>
              <a:rPr lang="es-MX" sz="1100" dirty="0">
                <a:latin typeface="Century Gothic" panose="020B0502020202020204" pitchFamily="34" charset="0"/>
              </a:rPr>
              <a:t>, generando un avance trimestral del </a:t>
            </a:r>
            <a:r>
              <a:rPr lang="es-MX" sz="1100" b="1" dirty="0">
                <a:latin typeface="Century Gothic" panose="020B0502020202020204" pitchFamily="34" charset="0"/>
              </a:rPr>
              <a:t>100%.  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 </a:t>
            </a:r>
            <a:r>
              <a:rPr lang="es-ES" sz="1100" dirty="0">
                <a:latin typeface="Century Gothic" panose="020B0502020202020204" pitchFamily="34" charset="0"/>
              </a:rPr>
              <a:t>mantenimientos de los equipos de cómputo, líneas telefónicas y la red informática de voz y datos</a:t>
            </a:r>
            <a:r>
              <a:rPr lang="es-MX" sz="1100" dirty="0">
                <a:latin typeface="Century Gothic" panose="020B0502020202020204" pitchFamily="34" charset="0"/>
              </a:rPr>
              <a:t>, generando un avance trimestral del  </a:t>
            </a:r>
            <a:r>
              <a:rPr lang="es-MX" sz="11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 </a:t>
            </a:r>
            <a:r>
              <a:rPr lang="es-MX" sz="1100" dirty="0">
                <a:latin typeface="Century Gothic" panose="020B0502020202020204" pitchFamily="34" charset="0"/>
              </a:rPr>
              <a:t>implementaciones del programa de mobiliario, equipo de oficina y parque vehicular obsoleto sustituido, generando un avance trimestral del </a:t>
            </a:r>
            <a:r>
              <a:rPr lang="es-MX" sz="1100" b="1" dirty="0">
                <a:latin typeface="Century Gothic" panose="020B0502020202020204" pitchFamily="34" charset="0"/>
              </a:rPr>
              <a:t>100%.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8 </a:t>
            </a:r>
            <a:r>
              <a:rPr lang="es-MX" sz="1100" dirty="0">
                <a:latin typeface="Century Gothic" panose="020B0502020202020204" pitchFamily="34" charset="0"/>
              </a:rPr>
              <a:t>contrataciones para</a:t>
            </a:r>
            <a:r>
              <a:rPr lang="es-ES" sz="1100" b="1" dirty="0">
                <a:latin typeface="Century Gothic" panose="020B0502020202020204" pitchFamily="34" charset="0"/>
              </a:rPr>
              <a:t> </a:t>
            </a:r>
            <a:r>
              <a:rPr lang="es-ES" sz="1100" dirty="0">
                <a:latin typeface="Century Gothic" panose="020B0502020202020204" pitchFamily="34" charset="0"/>
              </a:rPr>
              <a:t> Incrementar el personal para brindar atención médica, psicológica y jurídica de primer nivel, orientación y consultas a mujeres</a:t>
            </a:r>
            <a:r>
              <a:rPr lang="es-MX" sz="1100" dirty="0">
                <a:latin typeface="Century Gothic" panose="020B0502020202020204" pitchFamily="34" charset="0"/>
              </a:rPr>
              <a:t>, generando un avance trimestral del </a:t>
            </a:r>
            <a:r>
              <a:rPr lang="es-MX" sz="1100" b="1" dirty="0">
                <a:latin typeface="Century Gothic" panose="020B0502020202020204" pitchFamily="34" charset="0"/>
              </a:rPr>
              <a:t>57.14%.  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 </a:t>
            </a:r>
            <a:r>
              <a:rPr lang="es-MX" sz="1100" dirty="0">
                <a:latin typeface="Century Gothic" panose="020B0502020202020204" pitchFamily="34" charset="0"/>
              </a:rPr>
              <a:t>cargas para </a:t>
            </a:r>
            <a:r>
              <a:rPr lang="es-ES" sz="1100" dirty="0">
                <a:latin typeface="Century Gothic" panose="020B0502020202020204" pitchFamily="34" charset="0"/>
              </a:rPr>
              <a:t>alimentar el Sistema de Evaluaciones de la Armonización Contable (SEVAC)</a:t>
            </a:r>
            <a:r>
              <a:rPr lang="es-MX" sz="1100" dirty="0">
                <a:latin typeface="Century Gothic" panose="020B0502020202020204" pitchFamily="34" charset="0"/>
              </a:rPr>
              <a:t>, generando un avance trimestral del  </a:t>
            </a:r>
            <a:r>
              <a:rPr lang="es-MX" sz="11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 </a:t>
            </a:r>
            <a:r>
              <a:rPr lang="es-MX" sz="1100" dirty="0">
                <a:latin typeface="Century Gothic" panose="020B0502020202020204" pitchFamily="34" charset="0"/>
              </a:rPr>
              <a:t>cargas para </a:t>
            </a:r>
            <a:r>
              <a:rPr lang="es-ES" sz="1100" dirty="0">
                <a:latin typeface="Century Gothic" panose="020B0502020202020204" pitchFamily="34" charset="0"/>
              </a:rPr>
              <a:t>alimentar el  al Sistema Nacional de Transparencia</a:t>
            </a:r>
            <a:r>
              <a:rPr lang="es-MX" sz="1100" dirty="0">
                <a:latin typeface="Century Gothic" panose="020B0502020202020204" pitchFamily="34" charset="0"/>
              </a:rPr>
              <a:t>, generando un avance trimestral del  </a:t>
            </a:r>
            <a:r>
              <a:rPr lang="es-MX" sz="11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 </a:t>
            </a:r>
            <a:r>
              <a:rPr lang="es-MX" sz="1100" dirty="0">
                <a:latin typeface="Century Gothic" panose="020B0502020202020204" pitchFamily="34" charset="0"/>
              </a:rPr>
              <a:t>publicaciones de Estados Financieros y Presupuestales, generando un avance trimestral del  </a:t>
            </a:r>
            <a:r>
              <a:rPr lang="es-MX" sz="11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4" name="object 17">
            <a:extLst>
              <a:ext uri="{FF2B5EF4-FFF2-40B4-BE49-F238E27FC236}">
                <a16:creationId xmlns:a16="http://schemas.microsoft.com/office/drawing/2014/main" id="{1360299C-7D85-0E5B-CDA5-AFD389093F0B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2C6877F-9965-DB89-9B7D-090F34CC5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9134985"/>
              </p:ext>
            </p:extLst>
          </p:nvPr>
        </p:nvGraphicFramePr>
        <p:xfrm>
          <a:off x="5138856" y="557784"/>
          <a:ext cx="6613983" cy="5632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50309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25408" y="137312"/>
            <a:ext cx="83609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Coordinación Administrativa y de Gestión de Recursos</a:t>
            </a:r>
          </a:p>
        </p:txBody>
      </p:sp>
      <p:sp>
        <p:nvSpPr>
          <p:cNvPr id="8" name="AutoShape 4" descr="blob:https://web.whatsapp.com/1b5ade53-a8a6-453c-80a9-3c9db465ace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sp>
        <p:nvSpPr>
          <p:cNvPr id="11" name="AutoShape 6" descr="blob:https://web.whatsapp.com/258b2c89-c170-4c66-bd94-f714ed140b7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6C614DF-9B7F-2B1E-40B9-FF80066FD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930F7348-1436-4886-2907-DD4E5F972D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45" y="1304714"/>
            <a:ext cx="11292354" cy="220752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D779A8E2-CF65-1F8B-B7B7-A146F15172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3372"/>
          <a:stretch/>
        </p:blipFill>
        <p:spPr>
          <a:xfrm>
            <a:off x="8278845" y="1556940"/>
            <a:ext cx="3586882" cy="261525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D30F7A81-A425-2FD0-41FE-DFB2E456C2D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3045" r="29856"/>
          <a:stretch/>
        </p:blipFill>
        <p:spPr>
          <a:xfrm>
            <a:off x="326273" y="1556939"/>
            <a:ext cx="2032750" cy="261525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1CABCD1-07FB-224B-537D-9C11CE3EC5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7975" y="4276980"/>
            <a:ext cx="4219633" cy="2373543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48F5CA94-A8CF-03A4-E8D7-0BAAC88E26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0411" y="4276980"/>
            <a:ext cx="4219634" cy="2373544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E1A6F742-C6BD-D81B-C68F-DD130AF3F6F1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9821" t="21870" r="15889"/>
          <a:stretch/>
        </p:blipFill>
        <p:spPr>
          <a:xfrm>
            <a:off x="8972847" y="4276980"/>
            <a:ext cx="2932106" cy="237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15086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TM10001115[[fn=Paquete]]</Template>
  <TotalTime>23125</TotalTime>
  <Words>2602</Words>
  <Application>Microsoft Macintosh PowerPoint</Application>
  <PresentationFormat>Panorámica</PresentationFormat>
  <Paragraphs>384</Paragraphs>
  <Slides>30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6" baseType="lpstr">
      <vt:lpstr>Arial</vt:lpstr>
      <vt:lpstr>Arial Black</vt:lpstr>
      <vt:lpstr>Calibri</vt:lpstr>
      <vt:lpstr>Calibri Light</vt:lpstr>
      <vt:lpstr>Century Gothic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Microsoft Office User</cp:lastModifiedBy>
  <cp:revision>340</cp:revision>
  <cp:lastPrinted>2023-10-17T22:03:50Z</cp:lastPrinted>
  <dcterms:created xsi:type="dcterms:W3CDTF">2021-04-16T16:11:05Z</dcterms:created>
  <dcterms:modified xsi:type="dcterms:W3CDTF">2025-04-24T20:16:25Z</dcterms:modified>
</cp:coreProperties>
</file>